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630" r:id="rId2"/>
    <p:sldId id="516" r:id="rId3"/>
    <p:sldId id="534" r:id="rId4"/>
    <p:sldId id="482" r:id="rId5"/>
    <p:sldId id="488" r:id="rId6"/>
    <p:sldId id="566" r:id="rId7"/>
    <p:sldId id="607" r:id="rId8"/>
    <p:sldId id="535" r:id="rId9"/>
    <p:sldId id="495" r:id="rId10"/>
    <p:sldId id="532" r:id="rId11"/>
    <p:sldId id="533" r:id="rId12"/>
    <p:sldId id="588" r:id="rId13"/>
    <p:sldId id="615" r:id="rId14"/>
    <p:sldId id="589" r:id="rId15"/>
    <p:sldId id="617" r:id="rId16"/>
    <p:sldId id="595" r:id="rId17"/>
    <p:sldId id="591" r:id="rId18"/>
    <p:sldId id="585" r:id="rId19"/>
    <p:sldId id="616" r:id="rId20"/>
    <p:sldId id="596" r:id="rId21"/>
    <p:sldId id="537" r:id="rId22"/>
    <p:sldId id="538" r:id="rId23"/>
    <p:sldId id="539" r:id="rId24"/>
    <p:sldId id="526" r:id="rId25"/>
    <p:sldId id="527" r:id="rId26"/>
    <p:sldId id="541" r:id="rId27"/>
    <p:sldId id="542" r:id="rId28"/>
    <p:sldId id="606" r:id="rId29"/>
    <p:sldId id="626" r:id="rId30"/>
    <p:sldId id="610" r:id="rId31"/>
    <p:sldId id="612" r:id="rId32"/>
    <p:sldId id="613" r:id="rId33"/>
    <p:sldId id="627" r:id="rId34"/>
    <p:sldId id="628" r:id="rId35"/>
    <p:sldId id="618" r:id="rId36"/>
    <p:sldId id="622" r:id="rId37"/>
    <p:sldId id="623" r:id="rId38"/>
    <p:sldId id="624" r:id="rId39"/>
    <p:sldId id="625" r:id="rId40"/>
    <p:sldId id="614" r:id="rId41"/>
    <p:sldId id="629" r:id="rId42"/>
    <p:sldId id="329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8B64D-8000-426E-9A1B-5323BC363C8D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1C5C9-BA0B-4CB9-8F25-5BCE125C0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8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EF0FB16-12D7-4C8F-835F-8B324DCD4790}" type="slidenum">
              <a:rPr lang="en-US" altLang="zh-CN" sz="1200"/>
              <a:pPr eaLnBrk="1" hangingPunct="1"/>
              <a:t>4</a:t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01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45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03DB714-ED65-466D-AA20-C90ED9972BA6}" type="slidenum">
              <a:rPr lang="en-US" altLang="zh-CN" sz="1200"/>
              <a:pPr eaLnBrk="1" hangingPunct="1"/>
              <a:t>25</a:t>
            </a:fld>
            <a:endParaRPr lang="en-US" altLang="zh-CN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421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F2A4F42-9276-4886-A197-3EF7E917B103}" type="slidenum">
              <a:rPr lang="en-US" altLang="zh-CN" sz="1200"/>
              <a:pPr eaLnBrk="1" hangingPunct="1"/>
              <a:t>32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80914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64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AB5E0-A89D-4247-81C7-B4905EBF61D9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1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3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2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9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09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6C15206-CC48-4D87-AC81-40F60E1BB00C}" type="slidenum">
              <a:rPr lang="en-US" altLang="zh-CN" sz="1200"/>
              <a:pPr eaLnBrk="1" hangingPunct="1"/>
              <a:t>18</a:t>
            </a:fld>
            <a:endParaRPr lang="en-US" altLang="zh-CN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344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62C698E-FE0C-462A-83DE-7C9B9550771A}" type="slidenum">
              <a:rPr kumimoji="1" lang="en-US" altLang="zh-CN" sz="1200" b="1"/>
              <a:pPr algn="r" eaLnBrk="1" hangingPunct="1"/>
              <a:t>19</a:t>
            </a:fld>
            <a:endParaRPr kumimoji="1" lang="en-US" altLang="zh-CN" sz="1200" b="1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029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57175" indent="0" algn="ctr">
              <a:buNone/>
              <a:defRPr/>
            </a:lvl2pPr>
            <a:lvl3pPr marL="514350" indent="0" algn="ctr">
              <a:buNone/>
              <a:defRPr/>
            </a:lvl3pPr>
            <a:lvl4pPr marL="771525" indent="0" algn="ctr">
              <a:buNone/>
              <a:defRPr/>
            </a:lvl4pPr>
            <a:lvl5pPr marL="1028700" indent="0" algn="ctr">
              <a:buNone/>
              <a:defRPr/>
            </a:lvl5pPr>
            <a:lvl6pPr marL="1285875" indent="0" algn="ctr">
              <a:buNone/>
              <a:defRPr/>
            </a:lvl6pPr>
            <a:lvl7pPr marL="1543050" indent="0" algn="ctr">
              <a:buNone/>
              <a:defRPr/>
            </a:lvl7pPr>
            <a:lvl8pPr marL="1800225" indent="0" algn="ctr">
              <a:buNone/>
              <a:defRPr/>
            </a:lvl8pPr>
            <a:lvl9pPr marL="20574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97713"/>
      </p:ext>
    </p:extLst>
  </p:cSld>
  <p:clrMapOvr>
    <a:masterClrMapping/>
  </p:clrMapOvr>
  <p:transition>
    <p:zoom dir="in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490531"/>
      </p:ext>
    </p:extLst>
  </p:cSld>
  <p:clrMapOvr>
    <a:masterClrMapping/>
  </p:clrMapOvr>
  <p:transition>
    <p:zoom dir="in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76509"/>
      </p:ext>
    </p:extLst>
  </p:cSld>
  <p:clrMapOvr>
    <a:masterClrMapping/>
  </p:clrMapOvr>
  <p:transition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3453"/>
      </p:ext>
    </p:extLst>
  </p:cSld>
  <p:clrMapOvr>
    <a:masterClrMapping/>
  </p:clrMapOvr>
  <p:transition>
    <p:zoom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208787"/>
      </p:ext>
    </p:extLst>
  </p:cSld>
  <p:clrMapOvr>
    <a:masterClrMapping/>
  </p:clrMapOvr>
  <p:transition>
    <p:zoom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91408"/>
      </p:ext>
    </p:extLst>
  </p:cSld>
  <p:clrMapOvr>
    <a:masterClrMapping/>
  </p:clrMapOvr>
  <p:transition>
    <p:zoom dir="in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30111"/>
      </p:ext>
    </p:extLst>
  </p:cSld>
  <p:clrMapOvr>
    <a:masterClrMapping/>
  </p:clrMapOvr>
  <p:transition>
    <p:zoom dir="in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935270"/>
      </p:ext>
    </p:extLst>
  </p:cSld>
  <p:clrMapOvr>
    <a:masterClrMapping/>
  </p:clrMapOvr>
  <p:transition>
    <p:zoom dir="in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911667"/>
      </p:ext>
    </p:extLst>
  </p:cSld>
  <p:clrMapOvr>
    <a:masterClrMapping/>
  </p:clrMapOvr>
  <p:transition>
    <p:zoom dir="in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07326"/>
      </p:ext>
    </p:extLst>
  </p:cSld>
  <p:clrMapOvr>
    <a:masterClrMapping/>
  </p:clrMapOvr>
  <p:transition>
    <p:zoom dir="in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739224"/>
      </p:ext>
    </p:extLst>
  </p:cSld>
  <p:clrMapOvr>
    <a:masterClrMapping/>
  </p:clrMapOvr>
  <p:transition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00000">
              <a:srgbClr val="FFFFF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88" b="0">
                <a:ea typeface="宋体" pitchFamily="2" charset="-122"/>
              </a:defRPr>
            </a:lvl1pPr>
          </a:lstStyle>
          <a:p>
            <a:fld id="{5B32681D-8841-44A2-BB38-F5839BE02DFC}" type="datetimeFigureOut">
              <a:rPr lang="zh-CN" altLang="en-US" smtClean="0"/>
              <a:t>2024/12/9 Monday</a:t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88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88" b="0">
                <a:ea typeface="宋体" panose="02010600030101010101" pitchFamily="2" charset="-122"/>
              </a:defRPr>
            </a:lvl1pPr>
          </a:lstStyle>
          <a:p>
            <a:fld id="{666C7FAB-02AB-4A5F-B062-01B75C1E2F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1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 dir="in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75" baseline="0">
          <a:solidFill>
            <a:schemeClr val="tx2"/>
          </a:solidFill>
          <a:latin typeface="微软雅黑" panose="020B0503020204020204" pitchFamily="34" charset="-122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sz="2475">
          <a:solidFill>
            <a:schemeClr val="tx2"/>
          </a:solidFill>
          <a:latin typeface="Times New Roman" pitchFamily="18" charset="0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Char char="•"/>
        <a:defRPr sz="1800" baseline="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Char char="–"/>
        <a:defRPr sz="1575" baseline="0">
          <a:solidFill>
            <a:schemeClr val="tx1"/>
          </a:solidFill>
          <a:latin typeface="微软雅黑" panose="020B0503020204020204" pitchFamily="34" charset="-122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Char char="•"/>
        <a:defRPr sz="1350" baseline="0">
          <a:solidFill>
            <a:schemeClr val="tx1"/>
          </a:solidFill>
          <a:latin typeface="微软雅黑" panose="020B0503020204020204" pitchFamily="34" charset="-122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Char char="–"/>
        <a:defRPr sz="1125" baseline="0">
          <a:solidFill>
            <a:schemeClr val="tx1"/>
          </a:solidFill>
          <a:latin typeface="微软雅黑" panose="020B0503020204020204" pitchFamily="34" charset="-122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 baseline="0">
          <a:solidFill>
            <a:schemeClr val="tx1"/>
          </a:solidFill>
          <a:latin typeface="微软雅黑" panose="020B0503020204020204" pitchFamily="34" charset="-122"/>
        </a:defRPr>
      </a:lvl5pPr>
      <a:lvl6pPr marL="1414463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6pPr>
      <a:lvl7pPr marL="167163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7pPr>
      <a:lvl8pPr marL="1928813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8pPr>
      <a:lvl9pPr marL="2185988" indent="-128588" algn="l" rtl="0" eaLnBrk="1" fontAlgn="base" hangingPunct="1"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6.emf"/><Relationship Id="rId18" Type="http://schemas.openxmlformats.org/officeDocument/2006/relationships/oleObject" Target="../embeddings/oleObject35.bin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8.wmf"/><Relationship Id="rId2" Type="http://schemas.openxmlformats.org/officeDocument/2006/relationships/oleObject" Target="../embeddings/oleObject27.bin"/><Relationship Id="rId16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39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3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50.wmf"/><Relationship Id="rId26" Type="http://schemas.openxmlformats.org/officeDocument/2006/relationships/image" Target="../media/image54.w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43.bin"/><Relationship Id="rId25" Type="http://schemas.openxmlformats.org/officeDocument/2006/relationships/oleObject" Target="../embeddings/oleObject47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wmf"/><Relationship Id="rId20" Type="http://schemas.openxmlformats.org/officeDocument/2006/relationships/image" Target="../media/image51.wmf"/><Relationship Id="rId29" Type="http://schemas.openxmlformats.org/officeDocument/2006/relationships/oleObject" Target="../embeddings/oleObject4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53.wmf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28" Type="http://schemas.openxmlformats.org/officeDocument/2006/relationships/image" Target="../media/image55.wmf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8.wmf"/><Relationship Id="rId22" Type="http://schemas.openxmlformats.org/officeDocument/2006/relationships/image" Target="../media/image52.wmf"/><Relationship Id="rId27" Type="http://schemas.openxmlformats.org/officeDocument/2006/relationships/oleObject" Target="../embeddings/oleObject48.bin"/><Relationship Id="rId30" Type="http://schemas.openxmlformats.org/officeDocument/2006/relationships/image" Target="../media/image5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56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64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23" Type="http://schemas.openxmlformats.org/officeDocument/2006/relationships/image" Target="../media/image66.png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2.wmf"/><Relationship Id="rId22" Type="http://schemas.openxmlformats.org/officeDocument/2006/relationships/image" Target="../media/image6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7" Type="http://schemas.openxmlformats.org/officeDocument/2006/relationships/oleObject" Target="../embeddings/oleObject6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75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61.bin"/><Relationship Id="rId21" Type="http://schemas.openxmlformats.org/officeDocument/2006/relationships/oleObject" Target="../embeddings/oleObject70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68.bin"/><Relationship Id="rId25" Type="http://schemas.openxmlformats.org/officeDocument/2006/relationships/oleObject" Target="../embeddings/oleObject72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4.emf"/><Relationship Id="rId20" Type="http://schemas.openxmlformats.org/officeDocument/2006/relationships/image" Target="../media/image7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5.bin"/><Relationship Id="rId24" Type="http://schemas.openxmlformats.org/officeDocument/2006/relationships/image" Target="../media/image78.wmf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23" Type="http://schemas.openxmlformats.org/officeDocument/2006/relationships/oleObject" Target="../embeddings/oleObject71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69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73.wmf"/><Relationship Id="rId22" Type="http://schemas.openxmlformats.org/officeDocument/2006/relationships/image" Target="../media/image7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8.bin"/><Relationship Id="rId18" Type="http://schemas.openxmlformats.org/officeDocument/2006/relationships/image" Target="../media/image87.wmf"/><Relationship Id="rId26" Type="http://schemas.openxmlformats.org/officeDocument/2006/relationships/image" Target="../media/image91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34" Type="http://schemas.openxmlformats.org/officeDocument/2006/relationships/image" Target="../media/image95.w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4.bin"/><Relationship Id="rId33" Type="http://schemas.openxmlformats.org/officeDocument/2006/relationships/oleObject" Target="../embeddings/oleObject88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29" Type="http://schemas.openxmlformats.org/officeDocument/2006/relationships/oleObject" Target="../embeddings/oleObject8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77.bin"/><Relationship Id="rId24" Type="http://schemas.openxmlformats.org/officeDocument/2006/relationships/image" Target="../media/image90.wmf"/><Relationship Id="rId32" Type="http://schemas.openxmlformats.org/officeDocument/2006/relationships/image" Target="../media/image94.wmf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28" Type="http://schemas.openxmlformats.org/officeDocument/2006/relationships/image" Target="../media/image92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81.bin"/><Relationship Id="rId31" Type="http://schemas.openxmlformats.org/officeDocument/2006/relationships/oleObject" Target="../embeddings/oleObject87.bin"/><Relationship Id="rId4" Type="http://schemas.openxmlformats.org/officeDocument/2006/relationships/image" Target="../media/image80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5.wmf"/><Relationship Id="rId22" Type="http://schemas.openxmlformats.org/officeDocument/2006/relationships/image" Target="../media/image89.wmf"/><Relationship Id="rId27" Type="http://schemas.openxmlformats.org/officeDocument/2006/relationships/oleObject" Target="../embeddings/oleObject85.bin"/><Relationship Id="rId30" Type="http://schemas.openxmlformats.org/officeDocument/2006/relationships/image" Target="../media/image93.wmf"/><Relationship Id="rId8" Type="http://schemas.openxmlformats.org/officeDocument/2006/relationships/image" Target="../media/image8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oleObject" Target="../embeddings/oleObject9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9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9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7.emf"/><Relationship Id="rId12" Type="http://schemas.openxmlformats.org/officeDocument/2006/relationships/oleObject" Target="../embeddings/oleObject103.bin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109.emf"/><Relationship Id="rId5" Type="http://schemas.openxmlformats.org/officeDocument/2006/relationships/image" Target="../media/image106.emf"/><Relationship Id="rId15" Type="http://schemas.openxmlformats.org/officeDocument/2006/relationships/image" Target="../media/image111.emf"/><Relationship Id="rId10" Type="http://schemas.openxmlformats.org/officeDocument/2006/relationships/oleObject" Target="../embeddings/oleObject102.bin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08.emf"/><Relationship Id="rId14" Type="http://schemas.openxmlformats.org/officeDocument/2006/relationships/oleObject" Target="../embeddings/oleObject10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19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16.emf"/><Relationship Id="rId17" Type="http://schemas.openxmlformats.org/officeDocument/2006/relationships/oleObject" Target="../embeddings/oleObject112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11" Type="http://schemas.openxmlformats.org/officeDocument/2006/relationships/oleObject" Target="../embeddings/oleObject109.bin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11.bin"/><Relationship Id="rId10" Type="http://schemas.openxmlformats.org/officeDocument/2006/relationships/image" Target="../media/image115.emf"/><Relationship Id="rId4" Type="http://schemas.openxmlformats.org/officeDocument/2006/relationships/image" Target="../media/image112.e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1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25.wmf"/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12" Type="http://schemas.openxmlformats.org/officeDocument/2006/relationships/oleObject" Target="../embeddings/oleObject118.bin"/><Relationship Id="rId17" Type="http://schemas.openxmlformats.org/officeDocument/2006/relationships/image" Target="../media/image127.emf"/><Relationship Id="rId2" Type="http://schemas.openxmlformats.org/officeDocument/2006/relationships/oleObject" Target="../embeddings/oleObject113.bin"/><Relationship Id="rId16" Type="http://schemas.openxmlformats.org/officeDocument/2006/relationships/oleObject" Target="../embeddings/oleObject1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5.bin"/><Relationship Id="rId11" Type="http://schemas.openxmlformats.org/officeDocument/2006/relationships/image" Target="../media/image124.emf"/><Relationship Id="rId5" Type="http://schemas.openxmlformats.org/officeDocument/2006/relationships/image" Target="../media/image121.emf"/><Relationship Id="rId15" Type="http://schemas.openxmlformats.org/officeDocument/2006/relationships/image" Target="../media/image126.wmf"/><Relationship Id="rId10" Type="http://schemas.openxmlformats.org/officeDocument/2006/relationships/oleObject" Target="../embeddings/oleObject117.bin"/><Relationship Id="rId4" Type="http://schemas.openxmlformats.org/officeDocument/2006/relationships/oleObject" Target="../embeddings/oleObject114.bin"/><Relationship Id="rId9" Type="http://schemas.openxmlformats.org/officeDocument/2006/relationships/image" Target="../media/image123.emf"/><Relationship Id="rId14" Type="http://schemas.openxmlformats.org/officeDocument/2006/relationships/oleObject" Target="../embeddings/oleObject11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7" Type="http://schemas.openxmlformats.org/officeDocument/2006/relationships/image" Target="../media/image130.e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3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2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oleObject" Target="../embeddings/oleObject124.bin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32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00.bin"/><Relationship Id="rId11" Type="http://schemas.openxmlformats.org/officeDocument/2006/relationships/image" Target="../media/image133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126.bin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0.bin"/><Relationship Id="rId13" Type="http://schemas.openxmlformats.org/officeDocument/2006/relationships/image" Target="../media/image16.png"/><Relationship Id="rId3" Type="http://schemas.openxmlformats.org/officeDocument/2006/relationships/image" Target="../media/image134.wmf"/><Relationship Id="rId7" Type="http://schemas.openxmlformats.org/officeDocument/2006/relationships/image" Target="../media/image136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9.bin"/><Relationship Id="rId11" Type="http://schemas.openxmlformats.org/officeDocument/2006/relationships/image" Target="../media/image138.wmf"/><Relationship Id="rId5" Type="http://schemas.openxmlformats.org/officeDocument/2006/relationships/image" Target="../media/image135.wmf"/><Relationship Id="rId10" Type="http://schemas.openxmlformats.org/officeDocument/2006/relationships/oleObject" Target="../embeddings/oleObject131.bin"/><Relationship Id="rId4" Type="http://schemas.openxmlformats.org/officeDocument/2006/relationships/oleObject" Target="../embeddings/oleObject128.bin"/><Relationship Id="rId9" Type="http://schemas.openxmlformats.org/officeDocument/2006/relationships/image" Target="../media/image13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33.bin"/><Relationship Id="rId10" Type="http://schemas.openxmlformats.org/officeDocument/2006/relationships/image" Target="../media/image142.wmf"/><Relationship Id="rId4" Type="http://schemas.openxmlformats.org/officeDocument/2006/relationships/image" Target="../media/image139.wmf"/><Relationship Id="rId9" Type="http://schemas.openxmlformats.org/officeDocument/2006/relationships/oleObject" Target="../embeddings/oleObject13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5.emf"/><Relationship Id="rId2" Type="http://schemas.openxmlformats.org/officeDocument/2006/relationships/oleObject" Target="../embeddings/oleObject13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8.bin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3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29.png"/><Relationship Id="rId3" Type="http://schemas.openxmlformats.org/officeDocument/2006/relationships/image" Target="../media/image146.emf"/><Relationship Id="rId7" Type="http://schemas.openxmlformats.org/officeDocument/2006/relationships/image" Target="../media/image148.emf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50.wmf"/><Relationship Id="rId5" Type="http://schemas.openxmlformats.org/officeDocument/2006/relationships/image" Target="../media/image147.w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image" Target="../media/image159.emf"/><Relationship Id="rId18" Type="http://schemas.openxmlformats.org/officeDocument/2006/relationships/oleObject" Target="../embeddings/oleObject153.bin"/><Relationship Id="rId3" Type="http://schemas.openxmlformats.org/officeDocument/2006/relationships/image" Target="../media/image154.emf"/><Relationship Id="rId7" Type="http://schemas.openxmlformats.org/officeDocument/2006/relationships/image" Target="../media/image156.emf"/><Relationship Id="rId12" Type="http://schemas.openxmlformats.org/officeDocument/2006/relationships/oleObject" Target="../embeddings/oleObject150.bin"/><Relationship Id="rId17" Type="http://schemas.openxmlformats.org/officeDocument/2006/relationships/image" Target="../media/image161.emf"/><Relationship Id="rId2" Type="http://schemas.openxmlformats.org/officeDocument/2006/relationships/oleObject" Target="../embeddings/oleObject145.bin"/><Relationship Id="rId16" Type="http://schemas.openxmlformats.org/officeDocument/2006/relationships/oleObject" Target="../embeddings/oleObject15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7.bin"/><Relationship Id="rId11" Type="http://schemas.openxmlformats.org/officeDocument/2006/relationships/image" Target="../media/image158.wmf"/><Relationship Id="rId5" Type="http://schemas.openxmlformats.org/officeDocument/2006/relationships/image" Target="../media/image155.emf"/><Relationship Id="rId15" Type="http://schemas.openxmlformats.org/officeDocument/2006/relationships/image" Target="../media/image160.emf"/><Relationship Id="rId10" Type="http://schemas.openxmlformats.org/officeDocument/2006/relationships/oleObject" Target="../embeddings/oleObject149.bin"/><Relationship Id="rId19" Type="http://schemas.openxmlformats.org/officeDocument/2006/relationships/image" Target="../media/image162.e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57.emf"/><Relationship Id="rId14" Type="http://schemas.openxmlformats.org/officeDocument/2006/relationships/oleObject" Target="../embeddings/oleObject15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7.bin"/><Relationship Id="rId3" Type="http://schemas.openxmlformats.org/officeDocument/2006/relationships/image" Target="../media/image163.emf"/><Relationship Id="rId7" Type="http://schemas.openxmlformats.org/officeDocument/2006/relationships/image" Target="../media/image165.emf"/><Relationship Id="rId2" Type="http://schemas.openxmlformats.org/officeDocument/2006/relationships/oleObject" Target="../embeddings/oleObject15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56.bin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155.bin"/><Relationship Id="rId9" Type="http://schemas.openxmlformats.org/officeDocument/2006/relationships/image" Target="../media/image16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13" Type="http://schemas.openxmlformats.org/officeDocument/2006/relationships/image" Target="../media/image172.emf"/><Relationship Id="rId3" Type="http://schemas.openxmlformats.org/officeDocument/2006/relationships/image" Target="../media/image167.emf"/><Relationship Id="rId7" Type="http://schemas.openxmlformats.org/officeDocument/2006/relationships/image" Target="../media/image169.emf"/><Relationship Id="rId12" Type="http://schemas.openxmlformats.org/officeDocument/2006/relationships/oleObject" Target="../embeddings/oleObject163.bin"/><Relationship Id="rId2" Type="http://schemas.openxmlformats.org/officeDocument/2006/relationships/oleObject" Target="../embeddings/oleObject15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171.emf"/><Relationship Id="rId5" Type="http://schemas.openxmlformats.org/officeDocument/2006/relationships/image" Target="../media/image168.emf"/><Relationship Id="rId10" Type="http://schemas.openxmlformats.org/officeDocument/2006/relationships/oleObject" Target="../embeddings/oleObject162.bin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17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image" Target="../media/image173.emf"/><Relationship Id="rId7" Type="http://schemas.openxmlformats.org/officeDocument/2006/relationships/image" Target="../media/image175.emf"/><Relationship Id="rId2" Type="http://schemas.openxmlformats.org/officeDocument/2006/relationships/oleObject" Target="../embeddings/oleObject16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77.emf"/><Relationship Id="rId5" Type="http://schemas.openxmlformats.org/officeDocument/2006/relationships/image" Target="../media/image174.emf"/><Relationship Id="rId10" Type="http://schemas.openxmlformats.org/officeDocument/2006/relationships/oleObject" Target="../embeddings/oleObject168.bin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17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0.bin"/><Relationship Id="rId10" Type="http://schemas.openxmlformats.org/officeDocument/2006/relationships/image" Target="../media/image7.e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8.bin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png"/><Relationship Id="rId5" Type="http://schemas.openxmlformats.org/officeDocument/2006/relationships/image" Target="../media/image9.emf"/><Relationship Id="rId15" Type="http://schemas.openxmlformats.org/officeDocument/2006/relationships/image" Target="../media/image13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26.e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5D0706-2FA1-59F2-0715-3A92F87D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6920"/>
            <a:ext cx="9083040" cy="18151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A91785-71A6-D640-BDB1-09DEC4180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858"/>
          <a:stretch/>
        </p:blipFill>
        <p:spPr>
          <a:xfrm>
            <a:off x="0" y="1520580"/>
            <a:ext cx="8961120" cy="177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02461"/>
      </p:ext>
    </p:extLst>
  </p:cSld>
  <p:clrMapOvr>
    <a:masterClrMapping/>
  </p:clrMapOvr>
  <p:transition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2"/>
          <p:cNvGrpSpPr>
            <a:grpSpLocks/>
          </p:cNvGrpSpPr>
          <p:nvPr/>
        </p:nvGrpSpPr>
        <p:grpSpPr bwMode="auto">
          <a:xfrm>
            <a:off x="0" y="0"/>
            <a:ext cx="9144000" cy="4068763"/>
            <a:chOff x="0" y="0"/>
            <a:chExt cx="5760" cy="2563"/>
          </a:xfrm>
        </p:grpSpPr>
        <p:sp>
          <p:nvSpPr>
            <p:cNvPr id="618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0" name="Text Box 4"/>
            <p:cNvSpPr txBox="1">
              <a:spLocks noChangeArrowheads="1"/>
            </p:cNvSpPr>
            <p:nvPr/>
          </p:nvSpPr>
          <p:spPr bwMode="auto">
            <a:xfrm>
              <a:off x="144" y="144"/>
              <a:ext cx="5376" cy="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accent2"/>
                  </a:solidFill>
                </a:rPr>
                <a:t>例</a:t>
              </a:r>
              <a:r>
                <a:rPr lang="en-US" altLang="zh-CN" sz="2800" b="1">
                  <a:solidFill>
                    <a:schemeClr val="accent2"/>
                  </a:solidFill>
                </a:rPr>
                <a:t>3. </a:t>
              </a:r>
              <a:r>
                <a:rPr lang="zh-CN" altLang="en-US" sz="2800" b="1">
                  <a:solidFill>
                    <a:schemeClr val="accent2"/>
                  </a:solidFill>
                </a:rPr>
                <a:t>在光电效应实验中，测得某金属的截止电压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U</a:t>
              </a:r>
              <a:r>
                <a:rPr lang="en-US" altLang="zh-CN" sz="2800" b="1" i="1" baseline="-25000">
                  <a:solidFill>
                    <a:schemeClr val="accent2"/>
                  </a:solidFill>
                </a:rPr>
                <a:t>c</a:t>
              </a:r>
              <a:r>
                <a:rPr lang="zh-CN" altLang="en-US" sz="2800" b="1">
                  <a:solidFill>
                    <a:schemeClr val="accent2"/>
                  </a:solidFill>
                </a:rPr>
                <a:t>和入射光频率的对应数据如下：</a:t>
              </a:r>
            </a:p>
          </p:txBody>
        </p:sp>
        <p:sp>
          <p:nvSpPr>
            <p:cNvPr id="6191" name="Rectangle 5"/>
            <p:cNvSpPr>
              <a:spLocks noChangeArrowheads="1"/>
            </p:cNvSpPr>
            <p:nvPr/>
          </p:nvSpPr>
          <p:spPr bwMode="auto">
            <a:xfrm>
              <a:off x="3744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6.501</a:t>
              </a:r>
            </a:p>
          </p:txBody>
        </p:sp>
        <p:sp>
          <p:nvSpPr>
            <p:cNvPr id="6192" name="Rectangle 6"/>
            <p:cNvSpPr>
              <a:spLocks noChangeArrowheads="1"/>
            </p:cNvSpPr>
            <p:nvPr/>
          </p:nvSpPr>
          <p:spPr bwMode="auto">
            <a:xfrm>
              <a:off x="3072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6.303</a:t>
              </a:r>
            </a:p>
          </p:txBody>
        </p:sp>
        <p:sp>
          <p:nvSpPr>
            <p:cNvPr id="6193" name="Rectangle 7"/>
            <p:cNvSpPr>
              <a:spLocks noChangeArrowheads="1"/>
            </p:cNvSpPr>
            <p:nvPr/>
          </p:nvSpPr>
          <p:spPr bwMode="auto">
            <a:xfrm>
              <a:off x="2400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6.098</a:t>
              </a:r>
            </a:p>
          </p:txBody>
        </p:sp>
        <p:sp>
          <p:nvSpPr>
            <p:cNvPr id="6194" name="Rectangle 8"/>
            <p:cNvSpPr>
              <a:spLocks noChangeArrowheads="1"/>
            </p:cNvSpPr>
            <p:nvPr/>
          </p:nvSpPr>
          <p:spPr bwMode="auto">
            <a:xfrm>
              <a:off x="1728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5.888</a:t>
              </a:r>
            </a:p>
          </p:txBody>
        </p:sp>
        <p:sp>
          <p:nvSpPr>
            <p:cNvPr id="6195" name="Rectangle 9"/>
            <p:cNvSpPr>
              <a:spLocks noChangeArrowheads="1"/>
            </p:cNvSpPr>
            <p:nvPr/>
          </p:nvSpPr>
          <p:spPr bwMode="auto">
            <a:xfrm>
              <a:off x="1056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5.664</a:t>
              </a:r>
            </a:p>
          </p:txBody>
        </p:sp>
        <p:sp>
          <p:nvSpPr>
            <p:cNvPr id="6196" name="Rectangle 10"/>
            <p:cNvSpPr>
              <a:spLocks noChangeArrowheads="1"/>
            </p:cNvSpPr>
            <p:nvPr/>
          </p:nvSpPr>
          <p:spPr bwMode="auto">
            <a:xfrm>
              <a:off x="384" y="1202"/>
              <a:ext cx="672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kumimoji="1"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6197" name="Rectangle 11"/>
            <p:cNvSpPr>
              <a:spLocks noChangeArrowheads="1"/>
            </p:cNvSpPr>
            <p:nvPr/>
          </p:nvSpPr>
          <p:spPr bwMode="auto">
            <a:xfrm>
              <a:off x="3744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0.878</a:t>
              </a:r>
            </a:p>
          </p:txBody>
        </p:sp>
        <p:sp>
          <p:nvSpPr>
            <p:cNvPr id="6198" name="Rectangle 12"/>
            <p:cNvSpPr>
              <a:spLocks noChangeArrowheads="1"/>
            </p:cNvSpPr>
            <p:nvPr/>
          </p:nvSpPr>
          <p:spPr bwMode="auto">
            <a:xfrm>
              <a:off x="3072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0.800</a:t>
              </a:r>
            </a:p>
          </p:txBody>
        </p:sp>
        <p:sp>
          <p:nvSpPr>
            <p:cNvPr id="6199" name="Rectangle 13"/>
            <p:cNvSpPr>
              <a:spLocks noChangeArrowheads="1"/>
            </p:cNvSpPr>
            <p:nvPr/>
          </p:nvSpPr>
          <p:spPr bwMode="auto">
            <a:xfrm>
              <a:off x="2400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0.714</a:t>
              </a:r>
            </a:p>
          </p:txBody>
        </p:sp>
        <p:sp>
          <p:nvSpPr>
            <p:cNvPr id="6200" name="Rectangle 14"/>
            <p:cNvSpPr>
              <a:spLocks noChangeArrowheads="1"/>
            </p:cNvSpPr>
            <p:nvPr/>
          </p:nvSpPr>
          <p:spPr bwMode="auto">
            <a:xfrm>
              <a:off x="1728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0.637</a:t>
              </a:r>
            </a:p>
          </p:txBody>
        </p:sp>
        <p:sp>
          <p:nvSpPr>
            <p:cNvPr id="6201" name="Rectangle 15"/>
            <p:cNvSpPr>
              <a:spLocks noChangeArrowheads="1"/>
            </p:cNvSpPr>
            <p:nvPr/>
          </p:nvSpPr>
          <p:spPr bwMode="auto">
            <a:xfrm>
              <a:off x="1056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en-US" altLang="zh-CN">
                  <a:solidFill>
                    <a:schemeClr val="accent2"/>
                  </a:solidFill>
                </a:rPr>
                <a:t>0.541</a:t>
              </a:r>
            </a:p>
          </p:txBody>
        </p:sp>
        <p:sp>
          <p:nvSpPr>
            <p:cNvPr id="6202" name="Rectangle 16"/>
            <p:cNvSpPr>
              <a:spLocks noChangeArrowheads="1"/>
            </p:cNvSpPr>
            <p:nvPr/>
          </p:nvSpPr>
          <p:spPr bwMode="auto">
            <a:xfrm>
              <a:off x="384" y="936"/>
              <a:ext cx="672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kumimoji="1"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6203" name="Line 17"/>
            <p:cNvSpPr>
              <a:spLocks noChangeShapeType="1"/>
            </p:cNvSpPr>
            <p:nvPr/>
          </p:nvSpPr>
          <p:spPr bwMode="auto">
            <a:xfrm>
              <a:off x="384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4" name="Line 18"/>
            <p:cNvSpPr>
              <a:spLocks noChangeShapeType="1"/>
            </p:cNvSpPr>
            <p:nvPr/>
          </p:nvSpPr>
          <p:spPr bwMode="auto">
            <a:xfrm>
              <a:off x="384" y="1202"/>
              <a:ext cx="40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5" name="Line 19"/>
            <p:cNvSpPr>
              <a:spLocks noChangeShapeType="1"/>
            </p:cNvSpPr>
            <p:nvPr/>
          </p:nvSpPr>
          <p:spPr bwMode="auto">
            <a:xfrm>
              <a:off x="384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6" name="Line 20"/>
            <p:cNvSpPr>
              <a:spLocks noChangeShapeType="1"/>
            </p:cNvSpPr>
            <p:nvPr/>
          </p:nvSpPr>
          <p:spPr bwMode="auto">
            <a:xfrm>
              <a:off x="384" y="936"/>
              <a:ext cx="0" cy="26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Line 21"/>
            <p:cNvSpPr>
              <a:spLocks noChangeShapeType="1"/>
            </p:cNvSpPr>
            <p:nvPr/>
          </p:nvSpPr>
          <p:spPr bwMode="auto">
            <a:xfrm>
              <a:off x="1056" y="936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8" name="Line 22"/>
            <p:cNvSpPr>
              <a:spLocks noChangeShapeType="1"/>
            </p:cNvSpPr>
            <p:nvPr/>
          </p:nvSpPr>
          <p:spPr bwMode="auto">
            <a:xfrm>
              <a:off x="1728" y="936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9" name="Line 23"/>
            <p:cNvSpPr>
              <a:spLocks noChangeShapeType="1"/>
            </p:cNvSpPr>
            <p:nvPr/>
          </p:nvSpPr>
          <p:spPr bwMode="auto">
            <a:xfrm>
              <a:off x="2400" y="936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0" name="Line 24"/>
            <p:cNvSpPr>
              <a:spLocks noChangeShapeType="1"/>
            </p:cNvSpPr>
            <p:nvPr/>
          </p:nvSpPr>
          <p:spPr bwMode="auto">
            <a:xfrm>
              <a:off x="3072" y="936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1" name="Line 25"/>
            <p:cNvSpPr>
              <a:spLocks noChangeShapeType="1"/>
            </p:cNvSpPr>
            <p:nvPr/>
          </p:nvSpPr>
          <p:spPr bwMode="auto">
            <a:xfrm>
              <a:off x="3744" y="936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2" name="Line 26"/>
            <p:cNvSpPr>
              <a:spLocks noChangeShapeType="1"/>
            </p:cNvSpPr>
            <p:nvPr/>
          </p:nvSpPr>
          <p:spPr bwMode="auto">
            <a:xfrm>
              <a:off x="4416" y="936"/>
              <a:ext cx="0" cy="26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3" name="Line 27"/>
            <p:cNvSpPr>
              <a:spLocks noChangeShapeType="1"/>
            </p:cNvSpPr>
            <p:nvPr/>
          </p:nvSpPr>
          <p:spPr bwMode="auto">
            <a:xfrm>
              <a:off x="1056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4" name="Line 28"/>
            <p:cNvSpPr>
              <a:spLocks noChangeShapeType="1"/>
            </p:cNvSpPr>
            <p:nvPr/>
          </p:nvSpPr>
          <p:spPr bwMode="auto">
            <a:xfrm>
              <a:off x="384" y="1202"/>
              <a:ext cx="0" cy="2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5" name="Line 29"/>
            <p:cNvSpPr>
              <a:spLocks noChangeShapeType="1"/>
            </p:cNvSpPr>
            <p:nvPr/>
          </p:nvSpPr>
          <p:spPr bwMode="auto">
            <a:xfrm>
              <a:off x="1728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6" name="Line 30"/>
            <p:cNvSpPr>
              <a:spLocks noChangeShapeType="1"/>
            </p:cNvSpPr>
            <p:nvPr/>
          </p:nvSpPr>
          <p:spPr bwMode="auto">
            <a:xfrm>
              <a:off x="2400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7" name="Line 31"/>
            <p:cNvSpPr>
              <a:spLocks noChangeShapeType="1"/>
            </p:cNvSpPr>
            <p:nvPr/>
          </p:nvSpPr>
          <p:spPr bwMode="auto">
            <a:xfrm>
              <a:off x="3072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8" name="Line 32"/>
            <p:cNvSpPr>
              <a:spLocks noChangeShapeType="1"/>
            </p:cNvSpPr>
            <p:nvPr/>
          </p:nvSpPr>
          <p:spPr bwMode="auto">
            <a:xfrm>
              <a:off x="3744" y="936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9" name="Line 33"/>
            <p:cNvSpPr>
              <a:spLocks noChangeShapeType="1"/>
            </p:cNvSpPr>
            <p:nvPr/>
          </p:nvSpPr>
          <p:spPr bwMode="auto">
            <a:xfrm>
              <a:off x="4416" y="1202"/>
              <a:ext cx="0" cy="23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Line 34"/>
            <p:cNvSpPr>
              <a:spLocks noChangeShapeType="1"/>
            </p:cNvSpPr>
            <p:nvPr/>
          </p:nvSpPr>
          <p:spPr bwMode="auto">
            <a:xfrm>
              <a:off x="1056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1" name="Line 35"/>
            <p:cNvSpPr>
              <a:spLocks noChangeShapeType="1"/>
            </p:cNvSpPr>
            <p:nvPr/>
          </p:nvSpPr>
          <p:spPr bwMode="auto">
            <a:xfrm>
              <a:off x="1728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Line 36"/>
            <p:cNvSpPr>
              <a:spLocks noChangeShapeType="1"/>
            </p:cNvSpPr>
            <p:nvPr/>
          </p:nvSpPr>
          <p:spPr bwMode="auto">
            <a:xfrm>
              <a:off x="2400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3" name="Line 37"/>
            <p:cNvSpPr>
              <a:spLocks noChangeShapeType="1"/>
            </p:cNvSpPr>
            <p:nvPr/>
          </p:nvSpPr>
          <p:spPr bwMode="auto">
            <a:xfrm>
              <a:off x="3072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4" name="Line 38"/>
            <p:cNvSpPr>
              <a:spLocks noChangeShapeType="1"/>
            </p:cNvSpPr>
            <p:nvPr/>
          </p:nvSpPr>
          <p:spPr bwMode="auto">
            <a:xfrm>
              <a:off x="3744" y="1440"/>
              <a:ext cx="6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48" name="Object 39"/>
            <p:cNvGraphicFramePr>
              <a:graphicFrameLocks noChangeAspect="1"/>
            </p:cNvGraphicFramePr>
            <p:nvPr/>
          </p:nvGraphicFramePr>
          <p:xfrm>
            <a:off x="473" y="890"/>
            <a:ext cx="490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83840" imgH="258840" progId="Equation.3">
                    <p:embed/>
                  </p:oleObj>
                </mc:Choice>
                <mc:Fallback>
                  <p:oleObj name="Equation" r:id="rId2" imgW="483840" imgH="258840" progId="Equation.3">
                    <p:embed/>
                    <p:pic>
                      <p:nvPicPr>
                        <p:cNvPr id="6148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890"/>
                          <a:ext cx="490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9" name="Object 40"/>
            <p:cNvGraphicFramePr>
              <a:graphicFrameLocks noChangeAspect="1"/>
            </p:cNvGraphicFramePr>
            <p:nvPr/>
          </p:nvGraphicFramePr>
          <p:xfrm>
            <a:off x="281" y="1217"/>
            <a:ext cx="724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798840" imgH="225000" progId="Equation.3">
                    <p:embed/>
                  </p:oleObj>
                </mc:Choice>
                <mc:Fallback>
                  <p:oleObj name="Equation" r:id="rId4" imgW="798840" imgH="225000" progId="Equation.3">
                    <p:embed/>
                    <p:pic>
                      <p:nvPicPr>
                        <p:cNvPr id="6149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" y="1217"/>
                          <a:ext cx="724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25" name="Text Box 41"/>
            <p:cNvSpPr txBox="1">
              <a:spLocks noChangeArrowheads="1"/>
            </p:cNvSpPr>
            <p:nvPr/>
          </p:nvSpPr>
          <p:spPr bwMode="auto">
            <a:xfrm>
              <a:off x="96" y="1536"/>
              <a:ext cx="3312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30000"/>
                </a:spcBef>
              </a:pPr>
              <a:r>
                <a:rPr lang="zh-CN" altLang="en-US" sz="2800" b="1">
                  <a:solidFill>
                    <a:schemeClr val="accent2"/>
                  </a:solidFill>
                </a:rPr>
                <a:t>试用作图法求：</a:t>
              </a:r>
            </a:p>
            <a:p>
              <a:pPr eaLnBrk="1" hangingPunct="1">
                <a:spcBef>
                  <a:spcPct val="30000"/>
                </a:spcBef>
              </a:pPr>
              <a:r>
                <a:rPr lang="en-US" altLang="zh-CN" sz="2800" b="1">
                  <a:solidFill>
                    <a:schemeClr val="accent2"/>
                  </a:solidFill>
                </a:rPr>
                <a:t>(1)</a:t>
              </a:r>
              <a:r>
                <a:rPr lang="zh-CN" altLang="en-US" sz="2800" b="1">
                  <a:solidFill>
                    <a:schemeClr val="accent2"/>
                  </a:solidFill>
                </a:rPr>
                <a:t>该金属</a:t>
              </a:r>
              <a:r>
                <a:rPr lang="zh-CN" altLang="en-US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光</a:t>
              </a:r>
              <a:r>
                <a:rPr lang="zh-CN" altLang="en-US" sz="2800" b="1">
                  <a:solidFill>
                    <a:schemeClr val="accent2"/>
                  </a:solidFill>
                </a:rPr>
                <a:t>电效应的红限频率；</a:t>
              </a:r>
            </a:p>
            <a:p>
              <a:pPr eaLnBrk="1" hangingPunct="1">
                <a:spcBef>
                  <a:spcPct val="30000"/>
                </a:spcBef>
              </a:pPr>
              <a:r>
                <a:rPr lang="en-US" altLang="zh-CN" sz="2800" b="1">
                  <a:solidFill>
                    <a:schemeClr val="accent2"/>
                  </a:solidFill>
                </a:rPr>
                <a:t>(2)</a:t>
              </a:r>
              <a:r>
                <a:rPr lang="zh-CN" altLang="en-US" sz="2800" b="1">
                  <a:solidFill>
                    <a:schemeClr val="accent2"/>
                  </a:solidFill>
                </a:rPr>
                <a:t>普朗克常量。</a:t>
              </a:r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4953000" y="2743200"/>
            <a:ext cx="4191000" cy="3733800"/>
            <a:chOff x="3120" y="1728"/>
            <a:chExt cx="2640" cy="2352"/>
          </a:xfrm>
        </p:grpSpPr>
        <p:grpSp>
          <p:nvGrpSpPr>
            <p:cNvPr id="6154" name="Group 42"/>
            <p:cNvGrpSpPr>
              <a:grpSpLocks/>
            </p:cNvGrpSpPr>
            <p:nvPr/>
          </p:nvGrpSpPr>
          <p:grpSpPr bwMode="auto">
            <a:xfrm>
              <a:off x="3120" y="1728"/>
              <a:ext cx="2640" cy="2352"/>
              <a:chOff x="3120" y="1680"/>
              <a:chExt cx="2640" cy="2352"/>
            </a:xfrm>
          </p:grpSpPr>
          <p:sp>
            <p:nvSpPr>
              <p:cNvPr id="6155" name="Text Box 43"/>
              <p:cNvSpPr txBox="1">
                <a:spLocks noChangeArrowheads="1"/>
              </p:cNvSpPr>
              <p:nvPr/>
            </p:nvSpPr>
            <p:spPr bwMode="auto">
              <a:xfrm>
                <a:off x="3525" y="3744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9900"/>
                    </a:solidFill>
                  </a:rPr>
                  <a:t>图   </a:t>
                </a:r>
                <a:r>
                  <a:rPr lang="en-US" altLang="zh-CN" b="1" i="1">
                    <a:solidFill>
                      <a:srgbClr val="009900"/>
                    </a:solidFill>
                  </a:rPr>
                  <a:t>U</a:t>
                </a:r>
                <a:r>
                  <a:rPr lang="en-US" altLang="zh-CN" b="1" i="1" baseline="-25000">
                    <a:solidFill>
                      <a:srgbClr val="009900"/>
                    </a:solidFill>
                  </a:rPr>
                  <a:t>c</a:t>
                </a:r>
                <a:r>
                  <a:rPr lang="zh-CN" altLang="en-US" b="1">
                    <a:solidFill>
                      <a:srgbClr val="009900"/>
                    </a:solidFill>
                  </a:rPr>
                  <a:t>和</a:t>
                </a:r>
                <a:r>
                  <a:rPr lang="zh-CN" altLang="en-US" b="1" i="1">
                    <a:solidFill>
                      <a:srgbClr val="009900"/>
                    </a:solidFill>
                    <a:sym typeface="Symbol" panose="05050102010706020507" pitchFamily="18" charset="2"/>
                  </a:rPr>
                  <a:t></a:t>
                </a:r>
                <a:r>
                  <a:rPr lang="zh-CN" altLang="en-US" b="1">
                    <a:solidFill>
                      <a:srgbClr val="009900"/>
                    </a:solidFill>
                    <a:sym typeface="Symbol" panose="05050102010706020507" pitchFamily="18" charset="2"/>
                  </a:rPr>
                  <a:t> </a:t>
                </a:r>
                <a:r>
                  <a:rPr lang="zh-CN" altLang="en-US" b="1">
                    <a:solidFill>
                      <a:srgbClr val="009900"/>
                    </a:solidFill>
                  </a:rPr>
                  <a:t>的关系曲线</a:t>
                </a:r>
                <a:endParaRPr lang="zh-CN" altLang="en-US" b="1" baseline="-25000">
                  <a:solidFill>
                    <a:srgbClr val="009900"/>
                  </a:solidFill>
                </a:endParaRPr>
              </a:p>
            </p:txBody>
          </p:sp>
          <p:sp>
            <p:nvSpPr>
              <p:cNvPr id="6156" name="Line 44"/>
              <p:cNvSpPr>
                <a:spLocks noChangeShapeType="1"/>
              </p:cNvSpPr>
              <p:nvPr/>
            </p:nvSpPr>
            <p:spPr bwMode="auto">
              <a:xfrm flipH="1">
                <a:off x="4009" y="2103"/>
                <a:ext cx="1685" cy="11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7" name="Rectangle 45"/>
              <p:cNvSpPr>
                <a:spLocks noChangeArrowheads="1"/>
              </p:cNvSpPr>
              <p:nvPr/>
            </p:nvSpPr>
            <p:spPr bwMode="auto">
              <a:xfrm>
                <a:off x="3690" y="3325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4.0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58" name="Rectangle 46"/>
              <p:cNvSpPr>
                <a:spLocks noChangeArrowheads="1"/>
              </p:cNvSpPr>
              <p:nvPr/>
            </p:nvSpPr>
            <p:spPr bwMode="auto">
              <a:xfrm>
                <a:off x="4441" y="3325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5.0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59" name="Rectangle 47"/>
              <p:cNvSpPr>
                <a:spLocks noChangeArrowheads="1"/>
              </p:cNvSpPr>
              <p:nvPr/>
            </p:nvSpPr>
            <p:spPr bwMode="auto">
              <a:xfrm>
                <a:off x="5192" y="3325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6.0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60" name="Rectangle 48"/>
              <p:cNvSpPr>
                <a:spLocks noChangeArrowheads="1"/>
              </p:cNvSpPr>
              <p:nvPr/>
            </p:nvSpPr>
            <p:spPr bwMode="auto">
              <a:xfrm>
                <a:off x="3441" y="3192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0.0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61" name="Rectangle 49"/>
              <p:cNvSpPr>
                <a:spLocks noChangeArrowheads="1"/>
              </p:cNvSpPr>
              <p:nvPr/>
            </p:nvSpPr>
            <p:spPr bwMode="auto">
              <a:xfrm>
                <a:off x="3441" y="2526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0.5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62" name="Rectangle 50"/>
              <p:cNvSpPr>
                <a:spLocks noChangeArrowheads="1"/>
              </p:cNvSpPr>
              <p:nvPr/>
            </p:nvSpPr>
            <p:spPr bwMode="auto">
              <a:xfrm>
                <a:off x="3441" y="1859"/>
                <a:ext cx="255" cy="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30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1.0</a:t>
                </a:r>
                <a:endParaRPr lang="en-US" altLang="zh-CN" sz="180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63" name="Line 51"/>
              <p:cNvSpPr>
                <a:spLocks noChangeShapeType="1"/>
              </p:cNvSpPr>
              <p:nvPr/>
            </p:nvSpPr>
            <p:spPr bwMode="auto">
              <a:xfrm flipV="1">
                <a:off x="3733" y="3293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4" name="Line 52"/>
              <p:cNvSpPr>
                <a:spLocks noChangeShapeType="1"/>
              </p:cNvSpPr>
              <p:nvPr/>
            </p:nvSpPr>
            <p:spPr bwMode="auto">
              <a:xfrm flipV="1">
                <a:off x="4108" y="3293"/>
                <a:ext cx="1" cy="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5" name="Line 53"/>
              <p:cNvSpPr>
                <a:spLocks noChangeShapeType="1"/>
              </p:cNvSpPr>
              <p:nvPr/>
            </p:nvSpPr>
            <p:spPr bwMode="auto">
              <a:xfrm flipV="1">
                <a:off x="4484" y="3293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6" name="Line 54"/>
              <p:cNvSpPr>
                <a:spLocks noChangeShapeType="1"/>
              </p:cNvSpPr>
              <p:nvPr/>
            </p:nvSpPr>
            <p:spPr bwMode="auto">
              <a:xfrm flipV="1">
                <a:off x="4859" y="3293"/>
                <a:ext cx="1" cy="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7" name="Line 55"/>
              <p:cNvSpPr>
                <a:spLocks noChangeShapeType="1"/>
              </p:cNvSpPr>
              <p:nvPr/>
            </p:nvSpPr>
            <p:spPr bwMode="auto">
              <a:xfrm flipV="1">
                <a:off x="5234" y="3293"/>
                <a:ext cx="1" cy="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8" name="Line 56"/>
              <p:cNvSpPr>
                <a:spLocks noChangeShapeType="1"/>
              </p:cNvSpPr>
              <p:nvPr/>
            </p:nvSpPr>
            <p:spPr bwMode="auto">
              <a:xfrm flipV="1">
                <a:off x="5610" y="3293"/>
                <a:ext cx="1" cy="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9" name="Line 57"/>
              <p:cNvSpPr>
                <a:spLocks noChangeShapeType="1"/>
              </p:cNvSpPr>
              <p:nvPr/>
            </p:nvSpPr>
            <p:spPr bwMode="auto">
              <a:xfrm>
                <a:off x="3733" y="3293"/>
                <a:ext cx="1952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0" name="Line 58"/>
              <p:cNvSpPr>
                <a:spLocks noChangeShapeType="1"/>
              </p:cNvSpPr>
              <p:nvPr/>
            </p:nvSpPr>
            <p:spPr bwMode="auto">
              <a:xfrm>
                <a:off x="3705" y="3293"/>
                <a:ext cx="2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1" name="Line 59"/>
              <p:cNvSpPr>
                <a:spLocks noChangeShapeType="1"/>
              </p:cNvSpPr>
              <p:nvPr/>
            </p:nvSpPr>
            <p:spPr bwMode="auto">
              <a:xfrm>
                <a:off x="3719" y="2960"/>
                <a:ext cx="1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2" name="Line 60"/>
              <p:cNvSpPr>
                <a:spLocks noChangeShapeType="1"/>
              </p:cNvSpPr>
              <p:nvPr/>
            </p:nvSpPr>
            <p:spPr bwMode="auto">
              <a:xfrm>
                <a:off x="3705" y="2626"/>
                <a:ext cx="2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3" name="Line 61"/>
              <p:cNvSpPr>
                <a:spLocks noChangeShapeType="1"/>
              </p:cNvSpPr>
              <p:nvPr/>
            </p:nvSpPr>
            <p:spPr bwMode="auto">
              <a:xfrm>
                <a:off x="3719" y="2293"/>
                <a:ext cx="1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4" name="Line 62"/>
              <p:cNvSpPr>
                <a:spLocks noChangeShapeType="1"/>
              </p:cNvSpPr>
              <p:nvPr/>
            </p:nvSpPr>
            <p:spPr bwMode="auto">
              <a:xfrm>
                <a:off x="3705" y="1960"/>
                <a:ext cx="2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5" name="Line 63"/>
              <p:cNvSpPr>
                <a:spLocks noChangeShapeType="1"/>
              </p:cNvSpPr>
              <p:nvPr/>
            </p:nvSpPr>
            <p:spPr bwMode="auto">
              <a:xfrm flipV="1">
                <a:off x="3743" y="1680"/>
                <a:ext cx="1" cy="1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6" name="Rectangle 64"/>
              <p:cNvSpPr>
                <a:spLocks noChangeArrowheads="1"/>
              </p:cNvSpPr>
              <p:nvPr/>
            </p:nvSpPr>
            <p:spPr bwMode="auto">
              <a:xfrm rot="-5400000">
                <a:off x="2932" y="2396"/>
                <a:ext cx="60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1" i="1">
                    <a:solidFill>
                      <a:schemeClr val="accent2"/>
                    </a:solidFill>
                  </a:rPr>
                  <a:t>U</a:t>
                </a:r>
                <a:r>
                  <a:rPr lang="en-US" altLang="zh-CN" b="1" i="1" baseline="-25000">
                    <a:solidFill>
                      <a:schemeClr val="accent2"/>
                    </a:solidFill>
                  </a:rPr>
                  <a:t>c</a:t>
                </a:r>
                <a:r>
                  <a:rPr lang="en-US" altLang="zh-CN" b="1">
                    <a:solidFill>
                      <a:schemeClr val="accent2"/>
                    </a:solidFill>
                  </a:rPr>
                  <a:t>[V]</a:t>
                </a:r>
                <a:endParaRPr lang="en-US" altLang="zh-CN" b="1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77" name="Rectangle 65"/>
              <p:cNvSpPr>
                <a:spLocks noChangeArrowheads="1"/>
              </p:cNvSpPr>
              <p:nvPr/>
            </p:nvSpPr>
            <p:spPr bwMode="auto">
              <a:xfrm>
                <a:off x="4320" y="3552"/>
                <a:ext cx="9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chemeClr val="accent2"/>
                    </a:solidFill>
                    <a:sym typeface="Symbol" panose="05050102010706020507" pitchFamily="18" charset="2"/>
                  </a:rPr>
                  <a:t></a:t>
                </a:r>
                <a:r>
                  <a:rPr lang="en-US" altLang="zh-CN">
                    <a:solidFill>
                      <a:schemeClr val="accent2"/>
                    </a:solidFill>
                  </a:rPr>
                  <a:t>10</a:t>
                </a:r>
                <a:r>
                  <a:rPr lang="en-US" altLang="zh-CN" baseline="30000">
                    <a:solidFill>
                      <a:schemeClr val="accent2"/>
                    </a:solidFill>
                  </a:rPr>
                  <a:t>14</a:t>
                </a:r>
                <a:r>
                  <a:rPr lang="en-US" altLang="zh-CN">
                    <a:solidFill>
                      <a:schemeClr val="accent2"/>
                    </a:solidFill>
                  </a:rPr>
                  <a:t>Hz</a:t>
                </a:r>
                <a:endParaRPr lang="en-US" altLang="zh-CN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178" name="Line 66"/>
              <p:cNvSpPr>
                <a:spLocks noChangeShapeType="1"/>
              </p:cNvSpPr>
              <p:nvPr/>
            </p:nvSpPr>
            <p:spPr bwMode="auto">
              <a:xfrm flipV="1">
                <a:off x="3992" y="2064"/>
                <a:ext cx="1768" cy="124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9" name="Line 67"/>
              <p:cNvSpPr>
                <a:spLocks noChangeShapeType="1"/>
              </p:cNvSpPr>
              <p:nvPr/>
            </p:nvSpPr>
            <p:spPr bwMode="auto">
              <a:xfrm>
                <a:off x="4983" y="2534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0" name="Line 68"/>
              <p:cNvSpPr>
                <a:spLocks noChangeShapeType="1"/>
              </p:cNvSpPr>
              <p:nvPr/>
            </p:nvSpPr>
            <p:spPr bwMode="auto">
              <a:xfrm>
                <a:off x="4950" y="2588"/>
                <a:ext cx="83" cy="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1" name="Line 69"/>
              <p:cNvSpPr>
                <a:spLocks noChangeShapeType="1"/>
              </p:cNvSpPr>
              <p:nvPr/>
            </p:nvSpPr>
            <p:spPr bwMode="auto">
              <a:xfrm>
                <a:off x="5158" y="2398"/>
                <a:ext cx="1" cy="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2" name="Line 70"/>
              <p:cNvSpPr>
                <a:spLocks noChangeShapeType="1"/>
              </p:cNvSpPr>
              <p:nvPr/>
            </p:nvSpPr>
            <p:spPr bwMode="auto">
              <a:xfrm>
                <a:off x="5117" y="2436"/>
                <a:ext cx="83" cy="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3" name="Line 71"/>
              <p:cNvSpPr>
                <a:spLocks noChangeShapeType="1"/>
              </p:cNvSpPr>
              <p:nvPr/>
            </p:nvSpPr>
            <p:spPr bwMode="auto">
              <a:xfrm>
                <a:off x="5324" y="2303"/>
                <a:ext cx="1" cy="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4" name="Line 72"/>
              <p:cNvSpPr>
                <a:spLocks noChangeShapeType="1"/>
              </p:cNvSpPr>
              <p:nvPr/>
            </p:nvSpPr>
            <p:spPr bwMode="auto">
              <a:xfrm>
                <a:off x="5282" y="2349"/>
                <a:ext cx="84" cy="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5" name="Line 73"/>
              <p:cNvSpPr>
                <a:spLocks noChangeShapeType="1"/>
              </p:cNvSpPr>
              <p:nvPr/>
            </p:nvSpPr>
            <p:spPr bwMode="auto">
              <a:xfrm>
                <a:off x="5494" y="2205"/>
                <a:ext cx="1" cy="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6" name="Line 74"/>
              <p:cNvSpPr>
                <a:spLocks noChangeShapeType="1"/>
              </p:cNvSpPr>
              <p:nvPr/>
            </p:nvSpPr>
            <p:spPr bwMode="auto">
              <a:xfrm>
                <a:off x="5453" y="2251"/>
                <a:ext cx="83" cy="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7" name="Line 75"/>
              <p:cNvSpPr>
                <a:spLocks noChangeShapeType="1"/>
              </p:cNvSpPr>
              <p:nvPr/>
            </p:nvSpPr>
            <p:spPr bwMode="auto">
              <a:xfrm>
                <a:off x="5627" y="2085"/>
                <a:ext cx="1" cy="9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8" name="Line 76"/>
              <p:cNvSpPr>
                <a:spLocks noChangeShapeType="1"/>
              </p:cNvSpPr>
              <p:nvPr/>
            </p:nvSpPr>
            <p:spPr bwMode="auto">
              <a:xfrm>
                <a:off x="5585" y="2131"/>
                <a:ext cx="84" cy="1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6147" name="Object 79"/>
            <p:cNvGraphicFramePr>
              <a:graphicFrameLocks noChangeAspect="1"/>
            </p:cNvGraphicFramePr>
            <p:nvPr/>
          </p:nvGraphicFramePr>
          <p:xfrm>
            <a:off x="4080" y="2016"/>
            <a:ext cx="711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17680" imgH="258840" progId="Equation.3">
                    <p:embed/>
                  </p:oleObj>
                </mc:Choice>
                <mc:Fallback>
                  <p:oleObj name="Equation" r:id="rId6" imgW="517680" imgH="258840" progId="Equation.3">
                    <p:embed/>
                    <p:pic>
                      <p:nvPicPr>
                        <p:cNvPr id="6147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016"/>
                          <a:ext cx="711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85"/>
          <p:cNvGrpSpPr>
            <a:grpSpLocks/>
          </p:cNvGrpSpPr>
          <p:nvPr/>
        </p:nvGrpSpPr>
        <p:grpSpPr bwMode="auto">
          <a:xfrm>
            <a:off x="152400" y="4191000"/>
            <a:ext cx="5029200" cy="2400300"/>
            <a:chOff x="96" y="2640"/>
            <a:chExt cx="3168" cy="1512"/>
          </a:xfrm>
        </p:grpSpPr>
        <p:sp>
          <p:nvSpPr>
            <p:cNvPr id="6153" name="Text Box 78"/>
            <p:cNvSpPr txBox="1">
              <a:spLocks noChangeArrowheads="1"/>
            </p:cNvSpPr>
            <p:nvPr/>
          </p:nvSpPr>
          <p:spPr bwMode="auto">
            <a:xfrm>
              <a:off x="96" y="2640"/>
              <a:ext cx="3168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解：作</a:t>
              </a:r>
              <a:r>
                <a:rPr lang="en-US" altLang="zh-CN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U-</a:t>
              </a:r>
              <a:r>
                <a:rPr lang="en-US" altLang="zh-CN" sz="2800" b="1" i="1">
                  <a:solidFill>
                    <a:schemeClr val="accent2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</a:t>
              </a:r>
              <a:r>
                <a:rPr lang="zh-CN" altLang="en-US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曲线:最大初动能随入射光子能量线性增长（有截距）</a:t>
              </a:r>
              <a:endParaRPr lang="en-US" altLang="zh-CN" sz="2800" b="1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586" y="3504"/>
            <a:ext cx="2270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84200" imgH="393480" progId="Equation.DSMT4">
                    <p:embed/>
                  </p:oleObj>
                </mc:Choice>
                <mc:Fallback>
                  <p:oleObj name="Equation" r:id="rId8" imgW="1384200" imgH="393480" progId="Equation.DSMT4">
                    <p:embed/>
                    <p:pic>
                      <p:nvPicPr>
                        <p:cNvPr id="614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" y="3504"/>
                          <a:ext cx="2270" cy="6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52400" y="228600"/>
            <a:ext cx="7848600" cy="1609725"/>
            <a:chOff x="332" y="152"/>
            <a:chExt cx="4944" cy="1014"/>
          </a:xfrm>
        </p:grpSpPr>
        <p:sp>
          <p:nvSpPr>
            <p:cNvPr id="7224" name="Text Box 2"/>
            <p:cNvSpPr txBox="1">
              <a:spLocks noChangeArrowheads="1"/>
            </p:cNvSpPr>
            <p:nvPr/>
          </p:nvSpPr>
          <p:spPr bwMode="auto">
            <a:xfrm>
              <a:off x="332" y="152"/>
              <a:ext cx="4944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accent2"/>
                  </a:solidFill>
                </a:rPr>
                <a:t>(1) </a:t>
              </a:r>
              <a:r>
                <a:rPr lang="zh-CN" altLang="en-US" sz="2800" b="1">
                  <a:solidFill>
                    <a:schemeClr val="accent2"/>
                  </a:solidFill>
                </a:rPr>
                <a:t>曲线与横轴的交点就是该金属的</a:t>
              </a:r>
              <a:r>
                <a:rPr lang="zh-CN" altLang="en-US" sz="2800" b="1">
                  <a:solidFill>
                    <a:srgbClr val="009900"/>
                  </a:solidFill>
                </a:rPr>
                <a:t>红限频率</a:t>
              </a:r>
              <a:r>
                <a:rPr lang="zh-CN" altLang="en-US" sz="2800" b="1">
                  <a:solidFill>
                    <a:schemeClr val="accent2"/>
                  </a:solidFill>
                </a:rPr>
                <a:t>，  由图上读出的红限频率</a:t>
              </a:r>
            </a:p>
          </p:txBody>
        </p:sp>
        <p:graphicFrame>
          <p:nvGraphicFramePr>
            <p:cNvPr id="563203" name="Object 3"/>
            <p:cNvGraphicFramePr>
              <a:graphicFrameLocks noChangeAspect="1"/>
            </p:cNvGraphicFramePr>
            <p:nvPr/>
          </p:nvGraphicFramePr>
          <p:xfrm>
            <a:off x="816" y="768"/>
            <a:ext cx="205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62680" imgH="270000" progId="Equation.3">
                    <p:embed/>
                  </p:oleObj>
                </mc:Choice>
                <mc:Fallback>
                  <p:oleObj name="Equation" r:id="rId2" imgW="1462680" imgH="270000" progId="Equation.3">
                    <p:embed/>
                    <p:pic>
                      <p:nvPicPr>
                        <p:cNvPr id="5632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768"/>
                          <a:ext cx="2051" cy="3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228600" y="3886200"/>
            <a:ext cx="5241925" cy="2251075"/>
            <a:chOff x="144" y="2448"/>
            <a:chExt cx="3302" cy="1418"/>
          </a:xfrm>
        </p:grpSpPr>
        <p:graphicFrame>
          <p:nvGraphicFramePr>
            <p:cNvPr id="563206" name="Object 6"/>
            <p:cNvGraphicFramePr>
              <a:graphicFrameLocks noChangeAspect="1"/>
            </p:cNvGraphicFramePr>
            <p:nvPr/>
          </p:nvGraphicFramePr>
          <p:xfrm>
            <a:off x="768" y="2448"/>
            <a:ext cx="2176" cy="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58640" imgH="393480" progId="">
                    <p:embed/>
                  </p:oleObj>
                </mc:Choice>
                <mc:Fallback>
                  <p:oleObj name="Equation" r:id="rId4" imgW="1358640" imgH="393480" progId="">
                    <p:embed/>
                    <p:pic>
                      <p:nvPicPr>
                        <p:cNvPr id="56320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448"/>
                          <a:ext cx="2176" cy="6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1" name="Text Box 7"/>
            <p:cNvSpPr txBox="1">
              <a:spLocks noChangeArrowheads="1"/>
            </p:cNvSpPr>
            <p:nvPr/>
          </p:nvSpPr>
          <p:spPr bwMode="auto">
            <a:xfrm>
              <a:off x="144" y="2592"/>
              <a:ext cx="5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已知</a:t>
              </a:r>
            </a:p>
          </p:txBody>
        </p:sp>
        <p:grpSp>
          <p:nvGrpSpPr>
            <p:cNvPr id="7222" name="Group 8"/>
            <p:cNvGrpSpPr>
              <a:grpSpLocks/>
            </p:cNvGrpSpPr>
            <p:nvPr/>
          </p:nvGrpSpPr>
          <p:grpSpPr bwMode="auto">
            <a:xfrm>
              <a:off x="144" y="3216"/>
              <a:ext cx="3302" cy="650"/>
              <a:chOff x="192" y="3546"/>
              <a:chExt cx="3302" cy="650"/>
            </a:xfrm>
          </p:grpSpPr>
          <p:graphicFrame>
            <p:nvGraphicFramePr>
              <p:cNvPr id="7177" name="Object 9"/>
              <p:cNvGraphicFramePr>
                <a:graphicFrameLocks noChangeAspect="1"/>
              </p:cNvGraphicFramePr>
              <p:nvPr/>
            </p:nvGraphicFramePr>
            <p:xfrm>
              <a:off x="694" y="3546"/>
              <a:ext cx="2800" cy="3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890000" imgH="258840" progId="Equation.3">
                      <p:embed/>
                    </p:oleObj>
                  </mc:Choice>
                  <mc:Fallback>
                    <p:oleObj name="Equation" r:id="rId6" imgW="1890000" imgH="258840" progId="Equation.3">
                      <p:embed/>
                      <p:pic>
                        <p:nvPicPr>
                          <p:cNvPr id="7177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4" y="3546"/>
                            <a:ext cx="2800" cy="3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223" name="Text Box 10"/>
              <p:cNvSpPr txBox="1">
                <a:spLocks noChangeArrowheads="1"/>
              </p:cNvSpPr>
              <p:nvPr/>
            </p:nvSpPr>
            <p:spPr bwMode="auto">
              <a:xfrm>
                <a:off x="192" y="3600"/>
                <a:ext cx="490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800" b="1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有</a:t>
                </a:r>
              </a:p>
              <a:p>
                <a:pPr eaLnBrk="1" hangingPunct="1"/>
                <a:endParaRPr lang="en-US" altLang="zh-CN" sz="2800" b="1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28600" y="5943600"/>
            <a:ext cx="5259388" cy="630238"/>
            <a:chOff x="336" y="3722"/>
            <a:chExt cx="3313" cy="397"/>
          </a:xfrm>
        </p:grpSpPr>
        <p:graphicFrame>
          <p:nvGraphicFramePr>
            <p:cNvPr id="7175" name="Object 12"/>
            <p:cNvGraphicFramePr>
              <a:graphicFrameLocks noChangeAspect="1"/>
            </p:cNvGraphicFramePr>
            <p:nvPr/>
          </p:nvGraphicFramePr>
          <p:xfrm>
            <a:off x="1444" y="3722"/>
            <a:ext cx="2205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485000" imgH="258840" progId="Equation.3">
                    <p:embed/>
                  </p:oleObj>
                </mc:Choice>
                <mc:Fallback>
                  <p:oleObj name="Equation" r:id="rId8" imgW="1485000" imgH="258840" progId="Equation.3">
                    <p:embed/>
                    <p:pic>
                      <p:nvPicPr>
                        <p:cNvPr id="71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4" y="3722"/>
                          <a:ext cx="2205" cy="3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0" name="Text Box 13"/>
            <p:cNvSpPr txBox="1">
              <a:spLocks noChangeArrowheads="1"/>
            </p:cNvSpPr>
            <p:nvPr/>
          </p:nvSpPr>
          <p:spPr bwMode="auto">
            <a:xfrm>
              <a:off x="336" y="3753"/>
              <a:ext cx="10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chemeClr val="accent2"/>
                  </a:solidFill>
                  <a:latin typeface="Arial" panose="020B0604020202020204" pitchFamily="34" charset="0"/>
                </a:rPr>
                <a:t>精确值为</a:t>
              </a:r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-457200" y="2057400"/>
            <a:ext cx="6400800" cy="1820863"/>
            <a:chOff x="-288" y="1317"/>
            <a:chExt cx="4032" cy="1147"/>
          </a:xfrm>
        </p:grpSpPr>
        <p:sp>
          <p:nvSpPr>
            <p:cNvPr id="7219" name="Text Box 4"/>
            <p:cNvSpPr txBox="1">
              <a:spLocks noChangeArrowheads="1"/>
            </p:cNvSpPr>
            <p:nvPr/>
          </p:nvSpPr>
          <p:spPr bwMode="auto">
            <a:xfrm>
              <a:off x="-288" y="1317"/>
              <a:ext cx="40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1">
                  <a:solidFill>
                    <a:schemeClr val="accent2"/>
                  </a:solidFill>
                </a:rPr>
                <a:t>        (2) </a:t>
              </a:r>
              <a:r>
                <a:rPr lang="zh-CN" altLang="en-US" sz="2800" b="1">
                  <a:solidFill>
                    <a:schemeClr val="accent2"/>
                  </a:solidFill>
                </a:rPr>
                <a:t>由图求得直线的斜率为</a:t>
              </a:r>
            </a:p>
          </p:txBody>
        </p:sp>
        <p:graphicFrame>
          <p:nvGraphicFramePr>
            <p:cNvPr id="563205" name="Object 5"/>
            <p:cNvGraphicFramePr>
              <a:graphicFrameLocks noChangeAspect="1"/>
            </p:cNvGraphicFramePr>
            <p:nvPr/>
          </p:nvGraphicFramePr>
          <p:xfrm>
            <a:off x="532" y="1653"/>
            <a:ext cx="2160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530000" imgH="258840" progId="Equation.3">
                    <p:embed/>
                  </p:oleObj>
                </mc:Choice>
                <mc:Fallback>
                  <p:oleObj name="Equation" r:id="rId10" imgW="1530000" imgH="258840" progId="Equation.3">
                    <p:embed/>
                    <p:pic>
                      <p:nvPicPr>
                        <p:cNvPr id="5632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" y="1653"/>
                          <a:ext cx="2160" cy="3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3214" name="Object 14"/>
            <p:cNvGraphicFramePr>
              <a:graphicFrameLocks noChangeAspect="1"/>
            </p:cNvGraphicFramePr>
            <p:nvPr/>
          </p:nvGraphicFramePr>
          <p:xfrm>
            <a:off x="876" y="2112"/>
            <a:ext cx="1411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028520" imgH="253800" progId="">
                    <p:embed/>
                  </p:oleObj>
                </mc:Choice>
                <mc:Fallback>
                  <p:oleObj name="Equation" r:id="rId12" imgW="1028520" imgH="253800" progId="">
                    <p:embed/>
                    <p:pic>
                      <p:nvPicPr>
                        <p:cNvPr id="56321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" y="2112"/>
                          <a:ext cx="1411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83" name="Group 15"/>
          <p:cNvGrpSpPr>
            <a:grpSpLocks/>
          </p:cNvGrpSpPr>
          <p:nvPr/>
        </p:nvGrpSpPr>
        <p:grpSpPr bwMode="auto">
          <a:xfrm>
            <a:off x="4953000" y="914400"/>
            <a:ext cx="4191000" cy="3733800"/>
            <a:chOff x="3120" y="1680"/>
            <a:chExt cx="2640" cy="2352"/>
          </a:xfrm>
        </p:grpSpPr>
        <p:sp>
          <p:nvSpPr>
            <p:cNvPr id="7185" name="Text Box 16"/>
            <p:cNvSpPr txBox="1">
              <a:spLocks noChangeArrowheads="1"/>
            </p:cNvSpPr>
            <p:nvPr/>
          </p:nvSpPr>
          <p:spPr bwMode="auto">
            <a:xfrm>
              <a:off x="3525" y="3744"/>
              <a:ext cx="2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9900"/>
                  </a:solidFill>
                </a:rPr>
                <a:t>图   </a:t>
              </a:r>
              <a:r>
                <a:rPr lang="en-US" altLang="zh-CN" b="1" i="1">
                  <a:solidFill>
                    <a:srgbClr val="009900"/>
                  </a:solidFill>
                </a:rPr>
                <a:t>U</a:t>
              </a:r>
              <a:r>
                <a:rPr lang="en-US" altLang="zh-CN" b="1" i="1" baseline="-25000">
                  <a:solidFill>
                    <a:srgbClr val="009900"/>
                  </a:solidFill>
                </a:rPr>
                <a:t>c</a:t>
              </a:r>
              <a:r>
                <a:rPr lang="zh-CN" altLang="en-US" b="1">
                  <a:solidFill>
                    <a:srgbClr val="009900"/>
                  </a:solidFill>
                </a:rPr>
                <a:t>和</a:t>
              </a:r>
              <a:r>
                <a:rPr lang="zh-CN" altLang="en-US" b="1" i="1">
                  <a:solidFill>
                    <a:srgbClr val="009900"/>
                  </a:solidFill>
                  <a:sym typeface="Symbol" panose="05050102010706020507" pitchFamily="18" charset="2"/>
                </a:rPr>
                <a:t></a:t>
              </a:r>
              <a:r>
                <a:rPr lang="zh-CN" altLang="en-US" b="1">
                  <a:solidFill>
                    <a:srgbClr val="009900"/>
                  </a:solidFill>
                  <a:sym typeface="Symbol" panose="05050102010706020507" pitchFamily="18" charset="2"/>
                </a:rPr>
                <a:t> </a:t>
              </a:r>
              <a:r>
                <a:rPr lang="zh-CN" altLang="en-US" b="1">
                  <a:solidFill>
                    <a:srgbClr val="009900"/>
                  </a:solidFill>
                </a:rPr>
                <a:t>的关系曲线</a:t>
              </a:r>
              <a:endParaRPr lang="zh-CN" altLang="en-US" b="1" baseline="-25000">
                <a:solidFill>
                  <a:srgbClr val="009900"/>
                </a:solidFill>
              </a:endParaRPr>
            </a:p>
          </p:txBody>
        </p:sp>
        <p:sp>
          <p:nvSpPr>
            <p:cNvPr id="7186" name="Line 17"/>
            <p:cNvSpPr>
              <a:spLocks noChangeShapeType="1"/>
            </p:cNvSpPr>
            <p:nvPr/>
          </p:nvSpPr>
          <p:spPr bwMode="auto">
            <a:xfrm flipH="1">
              <a:off x="4009" y="2103"/>
              <a:ext cx="1685" cy="1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7" name="Rectangle 18"/>
            <p:cNvSpPr>
              <a:spLocks noChangeArrowheads="1"/>
            </p:cNvSpPr>
            <p:nvPr/>
          </p:nvSpPr>
          <p:spPr bwMode="auto">
            <a:xfrm>
              <a:off x="3690" y="3325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4.0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8" name="Rectangle 19"/>
            <p:cNvSpPr>
              <a:spLocks noChangeArrowheads="1"/>
            </p:cNvSpPr>
            <p:nvPr/>
          </p:nvSpPr>
          <p:spPr bwMode="auto">
            <a:xfrm>
              <a:off x="4441" y="3325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5.0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89" name="Rectangle 20"/>
            <p:cNvSpPr>
              <a:spLocks noChangeArrowheads="1"/>
            </p:cNvSpPr>
            <p:nvPr/>
          </p:nvSpPr>
          <p:spPr bwMode="auto">
            <a:xfrm>
              <a:off x="5192" y="3325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6.0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0" name="Rectangle 21"/>
            <p:cNvSpPr>
              <a:spLocks noChangeArrowheads="1"/>
            </p:cNvSpPr>
            <p:nvPr/>
          </p:nvSpPr>
          <p:spPr bwMode="auto">
            <a:xfrm>
              <a:off x="3441" y="3192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0.0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1" name="Rectangle 22"/>
            <p:cNvSpPr>
              <a:spLocks noChangeArrowheads="1"/>
            </p:cNvSpPr>
            <p:nvPr/>
          </p:nvSpPr>
          <p:spPr bwMode="auto">
            <a:xfrm>
              <a:off x="3441" y="2526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0.5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2" name="Rectangle 23"/>
            <p:cNvSpPr>
              <a:spLocks noChangeArrowheads="1"/>
            </p:cNvSpPr>
            <p:nvPr/>
          </p:nvSpPr>
          <p:spPr bwMode="auto">
            <a:xfrm>
              <a:off x="3441" y="1859"/>
              <a:ext cx="255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300">
                  <a:solidFill>
                    <a:schemeClr val="accent2"/>
                  </a:solidFill>
                  <a:latin typeface="Arial" panose="020B0604020202020204" pitchFamily="34" charset="0"/>
                </a:rPr>
                <a:t>1.0</a:t>
              </a:r>
              <a:endParaRPr lang="en-US" altLang="zh-CN" sz="180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93" name="Line 24"/>
            <p:cNvSpPr>
              <a:spLocks noChangeShapeType="1"/>
            </p:cNvSpPr>
            <p:nvPr/>
          </p:nvSpPr>
          <p:spPr bwMode="auto">
            <a:xfrm flipV="1">
              <a:off x="3733" y="3293"/>
              <a:ext cx="1" cy="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Line 25"/>
            <p:cNvSpPr>
              <a:spLocks noChangeShapeType="1"/>
            </p:cNvSpPr>
            <p:nvPr/>
          </p:nvSpPr>
          <p:spPr bwMode="auto">
            <a:xfrm flipV="1">
              <a:off x="4108" y="3293"/>
              <a:ext cx="1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5" name="Line 26"/>
            <p:cNvSpPr>
              <a:spLocks noChangeShapeType="1"/>
            </p:cNvSpPr>
            <p:nvPr/>
          </p:nvSpPr>
          <p:spPr bwMode="auto">
            <a:xfrm flipV="1">
              <a:off x="4484" y="3293"/>
              <a:ext cx="1" cy="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6" name="Line 27"/>
            <p:cNvSpPr>
              <a:spLocks noChangeShapeType="1"/>
            </p:cNvSpPr>
            <p:nvPr/>
          </p:nvSpPr>
          <p:spPr bwMode="auto">
            <a:xfrm flipV="1">
              <a:off x="4859" y="3293"/>
              <a:ext cx="1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28"/>
            <p:cNvSpPr>
              <a:spLocks noChangeShapeType="1"/>
            </p:cNvSpPr>
            <p:nvPr/>
          </p:nvSpPr>
          <p:spPr bwMode="auto">
            <a:xfrm flipV="1">
              <a:off x="5234" y="3293"/>
              <a:ext cx="1" cy="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Line 29"/>
            <p:cNvSpPr>
              <a:spLocks noChangeShapeType="1"/>
            </p:cNvSpPr>
            <p:nvPr/>
          </p:nvSpPr>
          <p:spPr bwMode="auto">
            <a:xfrm flipV="1">
              <a:off x="5610" y="3293"/>
              <a:ext cx="1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Line 30"/>
            <p:cNvSpPr>
              <a:spLocks noChangeShapeType="1"/>
            </p:cNvSpPr>
            <p:nvPr/>
          </p:nvSpPr>
          <p:spPr bwMode="auto">
            <a:xfrm>
              <a:off x="3733" y="3293"/>
              <a:ext cx="1952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Line 31"/>
            <p:cNvSpPr>
              <a:spLocks noChangeShapeType="1"/>
            </p:cNvSpPr>
            <p:nvPr/>
          </p:nvSpPr>
          <p:spPr bwMode="auto">
            <a:xfrm>
              <a:off x="3705" y="3293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Line 32"/>
            <p:cNvSpPr>
              <a:spLocks noChangeShapeType="1"/>
            </p:cNvSpPr>
            <p:nvPr/>
          </p:nvSpPr>
          <p:spPr bwMode="auto">
            <a:xfrm>
              <a:off x="3719" y="2960"/>
              <a:ext cx="1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2" name="Line 33"/>
            <p:cNvSpPr>
              <a:spLocks noChangeShapeType="1"/>
            </p:cNvSpPr>
            <p:nvPr/>
          </p:nvSpPr>
          <p:spPr bwMode="auto">
            <a:xfrm>
              <a:off x="3705" y="2626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3" name="Line 34"/>
            <p:cNvSpPr>
              <a:spLocks noChangeShapeType="1"/>
            </p:cNvSpPr>
            <p:nvPr/>
          </p:nvSpPr>
          <p:spPr bwMode="auto">
            <a:xfrm>
              <a:off x="3719" y="2293"/>
              <a:ext cx="1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Line 35"/>
            <p:cNvSpPr>
              <a:spLocks noChangeShapeType="1"/>
            </p:cNvSpPr>
            <p:nvPr/>
          </p:nvSpPr>
          <p:spPr bwMode="auto">
            <a:xfrm>
              <a:off x="3705" y="1960"/>
              <a:ext cx="2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5" name="Line 36"/>
            <p:cNvSpPr>
              <a:spLocks noChangeShapeType="1"/>
            </p:cNvSpPr>
            <p:nvPr/>
          </p:nvSpPr>
          <p:spPr bwMode="auto">
            <a:xfrm flipV="1">
              <a:off x="3743" y="1680"/>
              <a:ext cx="1" cy="1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6" name="Rectangle 37"/>
            <p:cNvSpPr>
              <a:spLocks noChangeArrowheads="1"/>
            </p:cNvSpPr>
            <p:nvPr/>
          </p:nvSpPr>
          <p:spPr bwMode="auto">
            <a:xfrm rot="-5400000">
              <a:off x="2932" y="2396"/>
              <a:ext cx="60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chemeClr val="accent2"/>
                  </a:solidFill>
                </a:rPr>
                <a:t>U</a:t>
              </a:r>
              <a:r>
                <a:rPr lang="en-US" altLang="zh-CN" b="1" i="1" baseline="-25000">
                  <a:solidFill>
                    <a:schemeClr val="accent2"/>
                  </a:solidFill>
                </a:rPr>
                <a:t>c</a:t>
              </a:r>
              <a:r>
                <a:rPr lang="en-US" altLang="zh-CN" b="1">
                  <a:solidFill>
                    <a:schemeClr val="accent2"/>
                  </a:solidFill>
                </a:rPr>
                <a:t>[V]</a:t>
              </a:r>
              <a:endParaRPr lang="en-US" altLang="zh-CN" b="1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7" name="Rectangle 38"/>
            <p:cNvSpPr>
              <a:spLocks noChangeArrowheads="1"/>
            </p:cNvSpPr>
            <p:nvPr/>
          </p:nvSpPr>
          <p:spPr bwMode="auto">
            <a:xfrm>
              <a:off x="4320" y="3552"/>
              <a:ext cx="9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accent2"/>
                  </a:solidFill>
                  <a:sym typeface="Symbol" panose="05050102010706020507" pitchFamily="18" charset="2"/>
                </a:rPr>
                <a:t></a:t>
              </a:r>
              <a:r>
                <a:rPr lang="en-US" altLang="zh-CN">
                  <a:solidFill>
                    <a:schemeClr val="accent2"/>
                  </a:solidFill>
                </a:rPr>
                <a:t>10</a:t>
              </a:r>
              <a:r>
                <a:rPr lang="en-US" altLang="zh-CN" baseline="30000">
                  <a:solidFill>
                    <a:schemeClr val="accent2"/>
                  </a:solidFill>
                </a:rPr>
                <a:t>14</a:t>
              </a:r>
              <a:r>
                <a:rPr lang="en-US" altLang="zh-CN">
                  <a:solidFill>
                    <a:schemeClr val="accent2"/>
                  </a:solidFill>
                </a:rPr>
                <a:t>Hz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08" name="Line 39"/>
            <p:cNvSpPr>
              <a:spLocks noChangeShapeType="1"/>
            </p:cNvSpPr>
            <p:nvPr/>
          </p:nvSpPr>
          <p:spPr bwMode="auto">
            <a:xfrm flipV="1">
              <a:off x="3992" y="2064"/>
              <a:ext cx="1768" cy="124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9" name="Line 40"/>
            <p:cNvSpPr>
              <a:spLocks noChangeShapeType="1"/>
            </p:cNvSpPr>
            <p:nvPr/>
          </p:nvSpPr>
          <p:spPr bwMode="auto">
            <a:xfrm>
              <a:off x="4983" y="2534"/>
              <a:ext cx="1" cy="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0" name="Line 41"/>
            <p:cNvSpPr>
              <a:spLocks noChangeShapeType="1"/>
            </p:cNvSpPr>
            <p:nvPr/>
          </p:nvSpPr>
          <p:spPr bwMode="auto">
            <a:xfrm>
              <a:off x="4950" y="2588"/>
              <a:ext cx="83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1" name="Line 42"/>
            <p:cNvSpPr>
              <a:spLocks noChangeShapeType="1"/>
            </p:cNvSpPr>
            <p:nvPr/>
          </p:nvSpPr>
          <p:spPr bwMode="auto">
            <a:xfrm>
              <a:off x="5158" y="2398"/>
              <a:ext cx="1" cy="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2" name="Line 43"/>
            <p:cNvSpPr>
              <a:spLocks noChangeShapeType="1"/>
            </p:cNvSpPr>
            <p:nvPr/>
          </p:nvSpPr>
          <p:spPr bwMode="auto">
            <a:xfrm>
              <a:off x="5117" y="2436"/>
              <a:ext cx="83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3" name="Line 44"/>
            <p:cNvSpPr>
              <a:spLocks noChangeShapeType="1"/>
            </p:cNvSpPr>
            <p:nvPr/>
          </p:nvSpPr>
          <p:spPr bwMode="auto">
            <a:xfrm>
              <a:off x="5324" y="2303"/>
              <a:ext cx="1" cy="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4" name="Line 45"/>
            <p:cNvSpPr>
              <a:spLocks noChangeShapeType="1"/>
            </p:cNvSpPr>
            <p:nvPr/>
          </p:nvSpPr>
          <p:spPr bwMode="auto">
            <a:xfrm>
              <a:off x="5282" y="2349"/>
              <a:ext cx="84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5" name="Line 46"/>
            <p:cNvSpPr>
              <a:spLocks noChangeShapeType="1"/>
            </p:cNvSpPr>
            <p:nvPr/>
          </p:nvSpPr>
          <p:spPr bwMode="auto">
            <a:xfrm>
              <a:off x="5494" y="2205"/>
              <a:ext cx="1" cy="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6" name="Line 47"/>
            <p:cNvSpPr>
              <a:spLocks noChangeShapeType="1"/>
            </p:cNvSpPr>
            <p:nvPr/>
          </p:nvSpPr>
          <p:spPr bwMode="auto">
            <a:xfrm>
              <a:off x="5453" y="2251"/>
              <a:ext cx="83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7" name="Line 48"/>
            <p:cNvSpPr>
              <a:spLocks noChangeShapeType="1"/>
            </p:cNvSpPr>
            <p:nvPr/>
          </p:nvSpPr>
          <p:spPr bwMode="auto">
            <a:xfrm>
              <a:off x="5627" y="2085"/>
              <a:ext cx="1" cy="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8" name="Line 49"/>
            <p:cNvSpPr>
              <a:spLocks noChangeShapeType="1"/>
            </p:cNvSpPr>
            <p:nvPr/>
          </p:nvSpPr>
          <p:spPr bwMode="auto">
            <a:xfrm>
              <a:off x="5585" y="2131"/>
              <a:ext cx="84" cy="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4" name="Rectangle 51"/>
          <p:cNvSpPr>
            <a:spLocks noChangeArrowheads="1"/>
          </p:cNvSpPr>
          <p:nvPr/>
        </p:nvSpPr>
        <p:spPr bwMode="auto">
          <a:xfrm>
            <a:off x="6156325" y="4757738"/>
            <a:ext cx="2987675" cy="2100262"/>
          </a:xfrm>
          <a:prstGeom prst="rect">
            <a:avLst/>
          </a:prstGeom>
          <a:solidFill>
            <a:srgbClr val="AFFDE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7170" name="Object 52"/>
          <p:cNvGraphicFramePr>
            <a:graphicFrameLocks noChangeAspect="1"/>
          </p:cNvGraphicFramePr>
          <p:nvPr/>
        </p:nvGraphicFramePr>
        <p:xfrm>
          <a:off x="6629400" y="5410200"/>
          <a:ext cx="20812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913840" imgH="1023840" progId="">
                  <p:embed/>
                </p:oleObj>
              </mc:Choice>
              <mc:Fallback>
                <p:oleObj name="Equation" r:id="rId14" imgW="2913840" imgH="1023840" progId="">
                  <p:embed/>
                  <p:pic>
                    <p:nvPicPr>
                      <p:cNvPr id="717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410200"/>
                        <a:ext cx="2081213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9" name="Object 53"/>
          <p:cNvGraphicFramePr>
            <a:graphicFrameLocks noChangeAspect="1"/>
          </p:cNvGraphicFramePr>
          <p:nvPr/>
        </p:nvGraphicFramePr>
        <p:xfrm>
          <a:off x="6852865" y="6035501"/>
          <a:ext cx="167957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50680" imgH="393480" progId="Equation.DSMT4">
                  <p:embed/>
                </p:oleObj>
              </mc:Choice>
              <mc:Fallback>
                <p:oleObj name="Equation" r:id="rId16" imgW="850680" imgH="393480" progId="Equation.DSMT4">
                  <p:embed/>
                  <p:pic>
                    <p:nvPicPr>
                      <p:cNvPr id="31759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2865" y="6035501"/>
                        <a:ext cx="1679575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54"/>
          <p:cNvGraphicFramePr>
            <a:graphicFrameLocks noChangeAspect="1"/>
          </p:cNvGraphicFramePr>
          <p:nvPr/>
        </p:nvGraphicFramePr>
        <p:xfrm>
          <a:off x="6891338" y="4764088"/>
          <a:ext cx="158591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328840" imgH="1023840" progId="">
                  <p:embed/>
                </p:oleObj>
              </mc:Choice>
              <mc:Fallback>
                <p:oleObj name="Equation" r:id="rId18" imgW="2328840" imgH="1023840" progId="">
                  <p:embed/>
                  <p:pic>
                    <p:nvPicPr>
                      <p:cNvPr id="7172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4764088"/>
                        <a:ext cx="1585912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228600" y="1124744"/>
            <a:ext cx="3429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一、实验装置</a:t>
            </a:r>
            <a:endParaRPr kumimoji="1" lang="zh-CN" altLang="en-US">
              <a:solidFill>
                <a:schemeClr val="accent2"/>
              </a:solidFill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562600" y="76200"/>
            <a:ext cx="3581400" cy="5943600"/>
            <a:chOff x="3504" y="48"/>
            <a:chExt cx="2256" cy="3744"/>
          </a:xfrm>
        </p:grpSpPr>
        <p:grpSp>
          <p:nvGrpSpPr>
            <p:cNvPr id="22539" name="Group 4"/>
            <p:cNvGrpSpPr>
              <a:grpSpLocks/>
            </p:cNvGrpSpPr>
            <p:nvPr/>
          </p:nvGrpSpPr>
          <p:grpSpPr bwMode="auto">
            <a:xfrm>
              <a:off x="4128" y="1602"/>
              <a:ext cx="1632" cy="2190"/>
              <a:chOff x="3936" y="192"/>
              <a:chExt cx="1776" cy="2578"/>
            </a:xfrm>
          </p:grpSpPr>
          <p:pic>
            <p:nvPicPr>
              <p:cNvPr id="22563" name="Picture 5" descr="未定标题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" y="192"/>
                <a:ext cx="1392" cy="1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564" name="Text Box 6"/>
              <p:cNvSpPr txBox="1">
                <a:spLocks noChangeArrowheads="1"/>
              </p:cNvSpPr>
              <p:nvPr/>
            </p:nvSpPr>
            <p:spPr bwMode="auto">
              <a:xfrm>
                <a:off x="3936" y="2160"/>
                <a:ext cx="1776" cy="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/>
                  <a:t>康普顿</a:t>
                </a:r>
                <a:r>
                  <a:rPr kumimoji="1" lang="en-US" altLang="zh-CN" b="1">
                    <a:solidFill>
                      <a:srgbClr val="FF3300"/>
                    </a:solidFill>
                  </a:rPr>
                  <a:t>(Compton  A. H.,  1892-1962)</a:t>
                </a:r>
              </a:p>
            </p:txBody>
          </p:sp>
        </p:grpSp>
        <p:grpSp>
          <p:nvGrpSpPr>
            <p:cNvPr id="22540" name="Group 12"/>
            <p:cNvGrpSpPr>
              <a:grpSpLocks/>
            </p:cNvGrpSpPr>
            <p:nvPr/>
          </p:nvGrpSpPr>
          <p:grpSpPr bwMode="auto">
            <a:xfrm>
              <a:off x="3504" y="48"/>
              <a:ext cx="2148" cy="1468"/>
              <a:chOff x="3130" y="2707"/>
              <a:chExt cx="2148" cy="1468"/>
            </a:xfrm>
          </p:grpSpPr>
          <p:sp>
            <p:nvSpPr>
              <p:cNvPr id="22541" name="Rectangle 13"/>
              <p:cNvSpPr>
                <a:spLocks noChangeArrowheads="1"/>
              </p:cNvSpPr>
              <p:nvPr/>
            </p:nvSpPr>
            <p:spPr bwMode="auto">
              <a:xfrm>
                <a:off x="4080" y="3120"/>
                <a:ext cx="80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石墨散射体</a:t>
                </a:r>
                <a:endParaRPr kumimoji="1" lang="zh-CN" altLang="en-US" sz="2000" b="1"/>
              </a:p>
            </p:txBody>
          </p:sp>
          <p:sp>
            <p:nvSpPr>
              <p:cNvPr id="22542" name="Rectangle 14"/>
              <p:cNvSpPr>
                <a:spLocks noChangeArrowheads="1"/>
              </p:cNvSpPr>
              <p:nvPr/>
            </p:nvSpPr>
            <p:spPr bwMode="auto">
              <a:xfrm>
                <a:off x="3130" y="2959"/>
                <a:ext cx="806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X</a:t>
                </a:r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射线</a:t>
                </a:r>
                <a:endParaRPr kumimoji="1" lang="en-US" altLang="zh-CN" sz="2000" b="1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  <a:p>
                <a:pPr algn="ctr" eaLnBrk="1" hangingPunct="1"/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入射光</a:t>
                </a:r>
                <a:r>
                  <a:rPr kumimoji="1" lang="zh-CN" altLang="en-US" sz="2000" b="1" i="1">
                    <a:solidFill>
                      <a:srgbClr val="000000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kumimoji="1" lang="en-US" altLang="zh-CN" sz="2000" b="1" baseline="-25000">
                    <a:solidFill>
                      <a:srgbClr val="000000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endParaRPr kumimoji="1" lang="en-US" altLang="zh-CN" sz="2000" b="1">
                  <a:solidFill>
                    <a:srgbClr val="000000"/>
                  </a:solidFill>
                  <a:latin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2543" name="Rectangle 15"/>
              <p:cNvSpPr>
                <a:spLocks noChangeArrowheads="1"/>
              </p:cNvSpPr>
              <p:nvPr/>
            </p:nvSpPr>
            <p:spPr bwMode="auto">
              <a:xfrm rot="5400000">
                <a:off x="4940" y="3838"/>
                <a:ext cx="48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探测器</a:t>
                </a:r>
                <a:endParaRPr kumimoji="1" lang="zh-CN" altLang="en-US" sz="2000" b="1"/>
              </a:p>
            </p:txBody>
          </p:sp>
          <p:sp>
            <p:nvSpPr>
              <p:cNvPr id="22544" name="Rectangle 16"/>
              <p:cNvSpPr>
                <a:spLocks noChangeArrowheads="1"/>
              </p:cNvSpPr>
              <p:nvPr/>
            </p:nvSpPr>
            <p:spPr bwMode="auto">
              <a:xfrm>
                <a:off x="3984" y="3744"/>
                <a:ext cx="86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散射光</a:t>
                </a:r>
                <a:r>
                  <a:rPr kumimoji="1" lang="zh-CN" altLang="en-US" sz="2000" b="1" i="1">
                    <a:solidFill>
                      <a:srgbClr val="000000"/>
                    </a:solidFill>
                    <a:latin typeface="宋体" panose="02010600030101010101" pitchFamily="2" charset="-122"/>
                    <a:sym typeface="Symbol" panose="05050102010706020507" pitchFamily="18" charset="2"/>
                  </a:rPr>
                  <a:t></a:t>
                </a:r>
                <a:endParaRPr kumimoji="1" lang="zh-CN" altLang="en-US" sz="2000" b="1" i="1"/>
              </a:p>
            </p:txBody>
          </p:sp>
          <p:sp>
            <p:nvSpPr>
              <p:cNvPr id="22545" name="Oval 17"/>
              <p:cNvSpPr>
                <a:spLocks noChangeArrowheads="1"/>
              </p:cNvSpPr>
              <p:nvPr/>
            </p:nvSpPr>
            <p:spPr bwMode="auto">
              <a:xfrm>
                <a:off x="4052" y="3339"/>
                <a:ext cx="149" cy="149"/>
              </a:xfrm>
              <a:prstGeom prst="ellipse">
                <a:avLst/>
              </a:prstGeom>
              <a:solidFill>
                <a:srgbClr val="FF99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22546" name="Group 18"/>
              <p:cNvGrpSpPr>
                <a:grpSpLocks/>
              </p:cNvGrpSpPr>
              <p:nvPr/>
            </p:nvGrpSpPr>
            <p:grpSpPr bwMode="auto">
              <a:xfrm rot="1681706">
                <a:off x="4143" y="3571"/>
                <a:ext cx="768" cy="159"/>
                <a:chOff x="4199" y="3339"/>
                <a:chExt cx="1028" cy="159"/>
              </a:xfrm>
            </p:grpSpPr>
            <p:sp>
              <p:nvSpPr>
                <p:cNvPr id="22561" name="Rectangle 19"/>
                <p:cNvSpPr>
                  <a:spLocks noChangeArrowheads="1"/>
                </p:cNvSpPr>
                <p:nvPr/>
              </p:nvSpPr>
              <p:spPr bwMode="auto">
                <a:xfrm>
                  <a:off x="4199" y="3406"/>
                  <a:ext cx="874" cy="2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2562" name="Freeform 20"/>
                <p:cNvSpPr>
                  <a:spLocks/>
                </p:cNvSpPr>
                <p:nvPr/>
              </p:nvSpPr>
              <p:spPr bwMode="auto">
                <a:xfrm>
                  <a:off x="5069" y="3339"/>
                  <a:ext cx="158" cy="159"/>
                </a:xfrm>
                <a:custGeom>
                  <a:avLst/>
                  <a:gdLst>
                    <a:gd name="T0" fmla="*/ 0 w 158"/>
                    <a:gd name="T1" fmla="*/ 159 h 159"/>
                    <a:gd name="T2" fmla="*/ 158 w 158"/>
                    <a:gd name="T3" fmla="*/ 78 h 159"/>
                    <a:gd name="T4" fmla="*/ 0 w 158"/>
                    <a:gd name="T5" fmla="*/ 0 h 159"/>
                    <a:gd name="T6" fmla="*/ 0 w 158"/>
                    <a:gd name="T7" fmla="*/ 159 h 15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8"/>
                    <a:gd name="T13" fmla="*/ 0 h 159"/>
                    <a:gd name="T14" fmla="*/ 158 w 158"/>
                    <a:gd name="T15" fmla="*/ 159 h 15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8" h="159">
                      <a:moveTo>
                        <a:pt x="0" y="159"/>
                      </a:moveTo>
                      <a:lnTo>
                        <a:pt x="158" y="78"/>
                      </a:lnTo>
                      <a:lnTo>
                        <a:pt x="0" y="0"/>
                      </a:lnTo>
                      <a:lnTo>
                        <a:pt x="0" y="15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22547" name="Group 21"/>
              <p:cNvGrpSpPr>
                <a:grpSpLocks/>
              </p:cNvGrpSpPr>
              <p:nvPr/>
            </p:nvGrpSpPr>
            <p:grpSpPr bwMode="auto">
              <a:xfrm rot="-1836165">
                <a:off x="3360" y="3212"/>
                <a:ext cx="654" cy="388"/>
                <a:chOff x="3398" y="2951"/>
                <a:chExt cx="654" cy="388"/>
              </a:xfrm>
            </p:grpSpPr>
            <p:sp>
              <p:nvSpPr>
                <p:cNvPr id="22559" name="Freeform 22"/>
                <p:cNvSpPr>
                  <a:spLocks/>
                </p:cNvSpPr>
                <p:nvPr/>
              </p:nvSpPr>
              <p:spPr bwMode="auto">
                <a:xfrm>
                  <a:off x="3398" y="2951"/>
                  <a:ext cx="527" cy="321"/>
                </a:xfrm>
                <a:custGeom>
                  <a:avLst/>
                  <a:gdLst>
                    <a:gd name="T0" fmla="*/ 12 w 527"/>
                    <a:gd name="T1" fmla="*/ 0 h 321"/>
                    <a:gd name="T2" fmla="*/ 0 w 527"/>
                    <a:gd name="T3" fmla="*/ 20 h 321"/>
                    <a:gd name="T4" fmla="*/ 515 w 527"/>
                    <a:gd name="T5" fmla="*/ 321 h 321"/>
                    <a:gd name="T6" fmla="*/ 527 w 527"/>
                    <a:gd name="T7" fmla="*/ 302 h 321"/>
                    <a:gd name="T8" fmla="*/ 12 w 527"/>
                    <a:gd name="T9" fmla="*/ 0 h 3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7"/>
                    <a:gd name="T16" fmla="*/ 0 h 321"/>
                    <a:gd name="T17" fmla="*/ 527 w 527"/>
                    <a:gd name="T18" fmla="*/ 321 h 3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7" h="321">
                      <a:moveTo>
                        <a:pt x="12" y="0"/>
                      </a:moveTo>
                      <a:lnTo>
                        <a:pt x="0" y="20"/>
                      </a:lnTo>
                      <a:lnTo>
                        <a:pt x="515" y="321"/>
                      </a:lnTo>
                      <a:lnTo>
                        <a:pt x="527" y="30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2560" name="Freeform 23"/>
                <p:cNvSpPr>
                  <a:spLocks/>
                </p:cNvSpPr>
                <p:nvPr/>
              </p:nvSpPr>
              <p:spPr bwMode="auto">
                <a:xfrm>
                  <a:off x="3874" y="3192"/>
                  <a:ext cx="178" cy="147"/>
                </a:xfrm>
                <a:custGeom>
                  <a:avLst/>
                  <a:gdLst>
                    <a:gd name="T0" fmla="*/ 0 w 178"/>
                    <a:gd name="T1" fmla="*/ 135 h 147"/>
                    <a:gd name="T2" fmla="*/ 178 w 178"/>
                    <a:gd name="T3" fmla="*/ 147 h 147"/>
                    <a:gd name="T4" fmla="*/ 80 w 178"/>
                    <a:gd name="T5" fmla="*/ 0 h 147"/>
                    <a:gd name="T6" fmla="*/ 0 w 178"/>
                    <a:gd name="T7" fmla="*/ 135 h 14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8"/>
                    <a:gd name="T13" fmla="*/ 0 h 147"/>
                    <a:gd name="T14" fmla="*/ 178 w 178"/>
                    <a:gd name="T15" fmla="*/ 147 h 14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8" h="147">
                      <a:moveTo>
                        <a:pt x="0" y="135"/>
                      </a:moveTo>
                      <a:lnTo>
                        <a:pt x="178" y="147"/>
                      </a:lnTo>
                      <a:lnTo>
                        <a:pt x="8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sp>
            <p:nvSpPr>
              <p:cNvPr id="22548" name="Line 24"/>
              <p:cNvSpPr>
                <a:spLocks noChangeShapeType="1"/>
              </p:cNvSpPr>
              <p:nvPr/>
            </p:nvSpPr>
            <p:spPr bwMode="auto">
              <a:xfrm>
                <a:off x="3936" y="2902"/>
                <a:ext cx="1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9" name="Line 25"/>
              <p:cNvSpPr>
                <a:spLocks noChangeShapeType="1"/>
              </p:cNvSpPr>
              <p:nvPr/>
            </p:nvSpPr>
            <p:spPr bwMode="auto">
              <a:xfrm>
                <a:off x="4032" y="2902"/>
                <a:ext cx="1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0" name="Line 26"/>
              <p:cNvSpPr>
                <a:spLocks noChangeShapeType="1"/>
              </p:cNvSpPr>
              <p:nvPr/>
            </p:nvSpPr>
            <p:spPr bwMode="auto">
              <a:xfrm>
                <a:off x="3984" y="2902"/>
                <a:ext cx="1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1" name="Line 27"/>
              <p:cNvSpPr>
                <a:spLocks noChangeShapeType="1"/>
              </p:cNvSpPr>
              <p:nvPr/>
            </p:nvSpPr>
            <p:spPr bwMode="auto">
              <a:xfrm>
                <a:off x="3936" y="3568"/>
                <a:ext cx="2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2" name="Line 28"/>
              <p:cNvSpPr>
                <a:spLocks noChangeShapeType="1"/>
              </p:cNvSpPr>
              <p:nvPr/>
            </p:nvSpPr>
            <p:spPr bwMode="auto">
              <a:xfrm>
                <a:off x="4032" y="3568"/>
                <a:ext cx="2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3" name="Line 29"/>
              <p:cNvSpPr>
                <a:spLocks noChangeShapeType="1"/>
              </p:cNvSpPr>
              <p:nvPr/>
            </p:nvSpPr>
            <p:spPr bwMode="auto">
              <a:xfrm>
                <a:off x="3984" y="3568"/>
                <a:ext cx="2" cy="382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4" name="Freeform 30"/>
              <p:cNvSpPr>
                <a:spLocks/>
              </p:cNvSpPr>
              <p:nvPr/>
            </p:nvSpPr>
            <p:spPr bwMode="auto">
              <a:xfrm rot="1696744">
                <a:off x="4800" y="3675"/>
                <a:ext cx="159" cy="405"/>
              </a:xfrm>
              <a:custGeom>
                <a:avLst/>
                <a:gdLst>
                  <a:gd name="T0" fmla="*/ 0 w 159"/>
                  <a:gd name="T1" fmla="*/ 0 h 405"/>
                  <a:gd name="T2" fmla="*/ 0 w 159"/>
                  <a:gd name="T3" fmla="*/ 24 h 405"/>
                  <a:gd name="T4" fmla="*/ 30 w 159"/>
                  <a:gd name="T5" fmla="*/ 24 h 405"/>
                  <a:gd name="T6" fmla="*/ 57 w 159"/>
                  <a:gd name="T7" fmla="*/ 25 h 405"/>
                  <a:gd name="T8" fmla="*/ 83 w 159"/>
                  <a:gd name="T9" fmla="*/ 29 h 405"/>
                  <a:gd name="T10" fmla="*/ 104 w 159"/>
                  <a:gd name="T11" fmla="*/ 33 h 405"/>
                  <a:gd name="T12" fmla="*/ 104 w 159"/>
                  <a:gd name="T13" fmla="*/ 22 h 405"/>
                  <a:gd name="T14" fmla="*/ 98 w 159"/>
                  <a:gd name="T15" fmla="*/ 31 h 405"/>
                  <a:gd name="T16" fmla="*/ 118 w 159"/>
                  <a:gd name="T17" fmla="*/ 37 h 405"/>
                  <a:gd name="T18" fmla="*/ 131 w 159"/>
                  <a:gd name="T19" fmla="*/ 41 h 405"/>
                  <a:gd name="T20" fmla="*/ 135 w 159"/>
                  <a:gd name="T21" fmla="*/ 31 h 405"/>
                  <a:gd name="T22" fmla="*/ 128 w 159"/>
                  <a:gd name="T23" fmla="*/ 39 h 405"/>
                  <a:gd name="T24" fmla="*/ 135 w 159"/>
                  <a:gd name="T25" fmla="*/ 45 h 405"/>
                  <a:gd name="T26" fmla="*/ 143 w 159"/>
                  <a:gd name="T27" fmla="*/ 37 h 405"/>
                  <a:gd name="T28" fmla="*/ 131 w 159"/>
                  <a:gd name="T29" fmla="*/ 37 h 405"/>
                  <a:gd name="T30" fmla="*/ 135 w 159"/>
                  <a:gd name="T31" fmla="*/ 43 h 405"/>
                  <a:gd name="T32" fmla="*/ 135 w 159"/>
                  <a:gd name="T33" fmla="*/ 362 h 405"/>
                  <a:gd name="T34" fmla="*/ 131 w 159"/>
                  <a:gd name="T35" fmla="*/ 368 h 405"/>
                  <a:gd name="T36" fmla="*/ 143 w 159"/>
                  <a:gd name="T37" fmla="*/ 368 h 405"/>
                  <a:gd name="T38" fmla="*/ 135 w 159"/>
                  <a:gd name="T39" fmla="*/ 360 h 405"/>
                  <a:gd name="T40" fmla="*/ 128 w 159"/>
                  <a:gd name="T41" fmla="*/ 366 h 405"/>
                  <a:gd name="T42" fmla="*/ 135 w 159"/>
                  <a:gd name="T43" fmla="*/ 374 h 405"/>
                  <a:gd name="T44" fmla="*/ 131 w 159"/>
                  <a:gd name="T45" fmla="*/ 364 h 405"/>
                  <a:gd name="T46" fmla="*/ 118 w 159"/>
                  <a:gd name="T47" fmla="*/ 370 h 405"/>
                  <a:gd name="T48" fmla="*/ 98 w 159"/>
                  <a:gd name="T49" fmla="*/ 374 h 405"/>
                  <a:gd name="T50" fmla="*/ 104 w 159"/>
                  <a:gd name="T51" fmla="*/ 384 h 405"/>
                  <a:gd name="T52" fmla="*/ 104 w 159"/>
                  <a:gd name="T53" fmla="*/ 372 h 405"/>
                  <a:gd name="T54" fmla="*/ 83 w 159"/>
                  <a:gd name="T55" fmla="*/ 376 h 405"/>
                  <a:gd name="T56" fmla="*/ 57 w 159"/>
                  <a:gd name="T57" fmla="*/ 380 h 405"/>
                  <a:gd name="T58" fmla="*/ 30 w 159"/>
                  <a:gd name="T59" fmla="*/ 382 h 405"/>
                  <a:gd name="T60" fmla="*/ 0 w 159"/>
                  <a:gd name="T61" fmla="*/ 382 h 405"/>
                  <a:gd name="T62" fmla="*/ 0 w 159"/>
                  <a:gd name="T63" fmla="*/ 405 h 405"/>
                  <a:gd name="T64" fmla="*/ 30 w 159"/>
                  <a:gd name="T65" fmla="*/ 405 h 405"/>
                  <a:gd name="T66" fmla="*/ 57 w 159"/>
                  <a:gd name="T67" fmla="*/ 403 h 405"/>
                  <a:gd name="T68" fmla="*/ 83 w 159"/>
                  <a:gd name="T69" fmla="*/ 400 h 405"/>
                  <a:gd name="T70" fmla="*/ 104 w 159"/>
                  <a:gd name="T71" fmla="*/ 396 h 405"/>
                  <a:gd name="T72" fmla="*/ 108 w 159"/>
                  <a:gd name="T73" fmla="*/ 396 h 405"/>
                  <a:gd name="T74" fmla="*/ 128 w 159"/>
                  <a:gd name="T75" fmla="*/ 392 h 405"/>
                  <a:gd name="T76" fmla="*/ 141 w 159"/>
                  <a:gd name="T77" fmla="*/ 386 h 405"/>
                  <a:gd name="T78" fmla="*/ 145 w 159"/>
                  <a:gd name="T79" fmla="*/ 384 h 405"/>
                  <a:gd name="T80" fmla="*/ 153 w 159"/>
                  <a:gd name="T81" fmla="*/ 378 h 405"/>
                  <a:gd name="T82" fmla="*/ 155 w 159"/>
                  <a:gd name="T83" fmla="*/ 368 h 405"/>
                  <a:gd name="T84" fmla="*/ 155 w 159"/>
                  <a:gd name="T85" fmla="*/ 368 h 405"/>
                  <a:gd name="T86" fmla="*/ 159 w 159"/>
                  <a:gd name="T87" fmla="*/ 362 h 405"/>
                  <a:gd name="T88" fmla="*/ 159 w 159"/>
                  <a:gd name="T89" fmla="*/ 43 h 405"/>
                  <a:gd name="T90" fmla="*/ 155 w 159"/>
                  <a:gd name="T91" fmla="*/ 37 h 405"/>
                  <a:gd name="T92" fmla="*/ 153 w 159"/>
                  <a:gd name="T93" fmla="*/ 27 h 405"/>
                  <a:gd name="T94" fmla="*/ 145 w 159"/>
                  <a:gd name="T95" fmla="*/ 22 h 405"/>
                  <a:gd name="T96" fmla="*/ 141 w 159"/>
                  <a:gd name="T97" fmla="*/ 20 h 405"/>
                  <a:gd name="T98" fmla="*/ 128 w 159"/>
                  <a:gd name="T99" fmla="*/ 16 h 405"/>
                  <a:gd name="T100" fmla="*/ 108 w 159"/>
                  <a:gd name="T101" fmla="*/ 10 h 405"/>
                  <a:gd name="T102" fmla="*/ 104 w 159"/>
                  <a:gd name="T103" fmla="*/ 10 h 405"/>
                  <a:gd name="T104" fmla="*/ 83 w 159"/>
                  <a:gd name="T105" fmla="*/ 6 h 405"/>
                  <a:gd name="T106" fmla="*/ 57 w 159"/>
                  <a:gd name="T107" fmla="*/ 2 h 405"/>
                  <a:gd name="T108" fmla="*/ 30 w 159"/>
                  <a:gd name="T109" fmla="*/ 0 h 405"/>
                  <a:gd name="T110" fmla="*/ 0 w 159"/>
                  <a:gd name="T111" fmla="*/ 0 h 40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59"/>
                  <a:gd name="T169" fmla="*/ 0 h 405"/>
                  <a:gd name="T170" fmla="*/ 159 w 159"/>
                  <a:gd name="T171" fmla="*/ 405 h 40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59" h="405">
                    <a:moveTo>
                      <a:pt x="0" y="0"/>
                    </a:moveTo>
                    <a:lnTo>
                      <a:pt x="0" y="24"/>
                    </a:lnTo>
                    <a:lnTo>
                      <a:pt x="30" y="24"/>
                    </a:lnTo>
                    <a:lnTo>
                      <a:pt x="57" y="25"/>
                    </a:lnTo>
                    <a:lnTo>
                      <a:pt x="83" y="29"/>
                    </a:lnTo>
                    <a:lnTo>
                      <a:pt x="104" y="33"/>
                    </a:lnTo>
                    <a:lnTo>
                      <a:pt x="104" y="22"/>
                    </a:lnTo>
                    <a:lnTo>
                      <a:pt x="98" y="31"/>
                    </a:lnTo>
                    <a:lnTo>
                      <a:pt x="118" y="37"/>
                    </a:lnTo>
                    <a:lnTo>
                      <a:pt x="131" y="41"/>
                    </a:lnTo>
                    <a:lnTo>
                      <a:pt x="135" y="31"/>
                    </a:lnTo>
                    <a:lnTo>
                      <a:pt x="128" y="39"/>
                    </a:lnTo>
                    <a:lnTo>
                      <a:pt x="135" y="45"/>
                    </a:lnTo>
                    <a:lnTo>
                      <a:pt x="143" y="37"/>
                    </a:lnTo>
                    <a:lnTo>
                      <a:pt x="131" y="37"/>
                    </a:lnTo>
                    <a:lnTo>
                      <a:pt x="135" y="43"/>
                    </a:lnTo>
                    <a:lnTo>
                      <a:pt x="135" y="362"/>
                    </a:lnTo>
                    <a:lnTo>
                      <a:pt x="131" y="368"/>
                    </a:lnTo>
                    <a:lnTo>
                      <a:pt x="143" y="368"/>
                    </a:lnTo>
                    <a:lnTo>
                      <a:pt x="135" y="360"/>
                    </a:lnTo>
                    <a:lnTo>
                      <a:pt x="128" y="366"/>
                    </a:lnTo>
                    <a:lnTo>
                      <a:pt x="135" y="374"/>
                    </a:lnTo>
                    <a:lnTo>
                      <a:pt x="131" y="364"/>
                    </a:lnTo>
                    <a:lnTo>
                      <a:pt x="118" y="370"/>
                    </a:lnTo>
                    <a:lnTo>
                      <a:pt x="98" y="374"/>
                    </a:lnTo>
                    <a:lnTo>
                      <a:pt x="104" y="384"/>
                    </a:lnTo>
                    <a:lnTo>
                      <a:pt x="104" y="372"/>
                    </a:lnTo>
                    <a:lnTo>
                      <a:pt x="83" y="376"/>
                    </a:lnTo>
                    <a:lnTo>
                      <a:pt x="57" y="380"/>
                    </a:lnTo>
                    <a:lnTo>
                      <a:pt x="30" y="382"/>
                    </a:lnTo>
                    <a:lnTo>
                      <a:pt x="0" y="382"/>
                    </a:lnTo>
                    <a:lnTo>
                      <a:pt x="0" y="405"/>
                    </a:lnTo>
                    <a:lnTo>
                      <a:pt x="30" y="405"/>
                    </a:lnTo>
                    <a:lnTo>
                      <a:pt x="57" y="403"/>
                    </a:lnTo>
                    <a:lnTo>
                      <a:pt x="83" y="400"/>
                    </a:lnTo>
                    <a:lnTo>
                      <a:pt x="104" y="396"/>
                    </a:lnTo>
                    <a:lnTo>
                      <a:pt x="108" y="396"/>
                    </a:lnTo>
                    <a:lnTo>
                      <a:pt x="128" y="392"/>
                    </a:lnTo>
                    <a:lnTo>
                      <a:pt x="141" y="386"/>
                    </a:lnTo>
                    <a:lnTo>
                      <a:pt x="145" y="384"/>
                    </a:lnTo>
                    <a:lnTo>
                      <a:pt x="153" y="378"/>
                    </a:lnTo>
                    <a:lnTo>
                      <a:pt x="155" y="368"/>
                    </a:lnTo>
                    <a:lnTo>
                      <a:pt x="159" y="362"/>
                    </a:lnTo>
                    <a:lnTo>
                      <a:pt x="159" y="43"/>
                    </a:lnTo>
                    <a:lnTo>
                      <a:pt x="155" y="37"/>
                    </a:lnTo>
                    <a:lnTo>
                      <a:pt x="153" y="27"/>
                    </a:lnTo>
                    <a:lnTo>
                      <a:pt x="145" y="22"/>
                    </a:lnTo>
                    <a:lnTo>
                      <a:pt x="141" y="20"/>
                    </a:lnTo>
                    <a:lnTo>
                      <a:pt x="128" y="16"/>
                    </a:lnTo>
                    <a:lnTo>
                      <a:pt x="108" y="10"/>
                    </a:lnTo>
                    <a:lnTo>
                      <a:pt x="104" y="10"/>
                    </a:lnTo>
                    <a:lnTo>
                      <a:pt x="83" y="6"/>
                    </a:lnTo>
                    <a:lnTo>
                      <a:pt x="57" y="2"/>
                    </a:lnTo>
                    <a:lnTo>
                      <a:pt x="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555" name="Freeform 31"/>
              <p:cNvSpPr>
                <a:spLocks/>
              </p:cNvSpPr>
              <p:nvPr/>
            </p:nvSpPr>
            <p:spPr bwMode="auto">
              <a:xfrm>
                <a:off x="4446" y="3415"/>
                <a:ext cx="49" cy="190"/>
              </a:xfrm>
              <a:custGeom>
                <a:avLst/>
                <a:gdLst>
                  <a:gd name="T0" fmla="*/ 12 w 49"/>
                  <a:gd name="T1" fmla="*/ 0 h 190"/>
                  <a:gd name="T2" fmla="*/ 16 w 49"/>
                  <a:gd name="T3" fmla="*/ 8 h 190"/>
                  <a:gd name="T4" fmla="*/ 19 w 49"/>
                  <a:gd name="T5" fmla="*/ 18 h 190"/>
                  <a:gd name="T6" fmla="*/ 33 w 49"/>
                  <a:gd name="T7" fmla="*/ 42 h 190"/>
                  <a:gd name="T8" fmla="*/ 45 w 49"/>
                  <a:gd name="T9" fmla="*/ 67 h 190"/>
                  <a:gd name="T10" fmla="*/ 49 w 49"/>
                  <a:gd name="T11" fmla="*/ 81 h 190"/>
                  <a:gd name="T12" fmla="*/ 49 w 49"/>
                  <a:gd name="T13" fmla="*/ 92 h 190"/>
                  <a:gd name="T14" fmla="*/ 47 w 49"/>
                  <a:gd name="T15" fmla="*/ 104 h 190"/>
                  <a:gd name="T16" fmla="*/ 41 w 49"/>
                  <a:gd name="T17" fmla="*/ 118 h 190"/>
                  <a:gd name="T18" fmla="*/ 27 w 49"/>
                  <a:gd name="T19" fmla="*/ 145 h 190"/>
                  <a:gd name="T20" fmla="*/ 12 w 49"/>
                  <a:gd name="T21" fmla="*/ 171 h 190"/>
                  <a:gd name="T22" fmla="*/ 6 w 49"/>
                  <a:gd name="T23" fmla="*/ 181 h 190"/>
                  <a:gd name="T24" fmla="*/ 0 w 49"/>
                  <a:gd name="T25" fmla="*/ 190 h 19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9"/>
                  <a:gd name="T40" fmla="*/ 0 h 190"/>
                  <a:gd name="T41" fmla="*/ 49 w 49"/>
                  <a:gd name="T42" fmla="*/ 190 h 19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9" h="190">
                    <a:moveTo>
                      <a:pt x="12" y="0"/>
                    </a:moveTo>
                    <a:lnTo>
                      <a:pt x="16" y="8"/>
                    </a:lnTo>
                    <a:lnTo>
                      <a:pt x="19" y="18"/>
                    </a:lnTo>
                    <a:lnTo>
                      <a:pt x="33" y="42"/>
                    </a:lnTo>
                    <a:lnTo>
                      <a:pt x="45" y="67"/>
                    </a:lnTo>
                    <a:lnTo>
                      <a:pt x="49" y="81"/>
                    </a:lnTo>
                    <a:lnTo>
                      <a:pt x="49" y="92"/>
                    </a:lnTo>
                    <a:lnTo>
                      <a:pt x="47" y="104"/>
                    </a:lnTo>
                    <a:lnTo>
                      <a:pt x="41" y="118"/>
                    </a:lnTo>
                    <a:lnTo>
                      <a:pt x="27" y="145"/>
                    </a:lnTo>
                    <a:lnTo>
                      <a:pt x="12" y="171"/>
                    </a:lnTo>
                    <a:lnTo>
                      <a:pt x="6" y="181"/>
                    </a:lnTo>
                    <a:lnTo>
                      <a:pt x="0" y="19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556" name="Rectangle 32"/>
              <p:cNvSpPr>
                <a:spLocks noChangeArrowheads="1"/>
              </p:cNvSpPr>
              <p:nvPr/>
            </p:nvSpPr>
            <p:spPr bwMode="auto">
              <a:xfrm>
                <a:off x="3648" y="2707"/>
                <a:ext cx="80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zh-CN" altLang="en-US" sz="20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准直系统</a:t>
                </a:r>
                <a:endParaRPr kumimoji="1" lang="zh-CN" altLang="en-US" sz="2000" b="1"/>
              </a:p>
            </p:txBody>
          </p:sp>
          <p:sp>
            <p:nvSpPr>
              <p:cNvPr id="22557" name="Line 33"/>
              <p:cNvSpPr>
                <a:spLocks noChangeShapeType="1"/>
              </p:cNvSpPr>
              <p:nvPr/>
            </p:nvSpPr>
            <p:spPr bwMode="auto">
              <a:xfrm>
                <a:off x="4224" y="3408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58" name="Text Box 34"/>
              <p:cNvSpPr txBox="1">
                <a:spLocks noChangeArrowheads="1"/>
              </p:cNvSpPr>
              <p:nvPr/>
            </p:nvSpPr>
            <p:spPr bwMode="auto">
              <a:xfrm>
                <a:off x="4272" y="3360"/>
                <a:ext cx="62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800" b="1" i="1">
                    <a:cs typeface="Times New Roman" panose="02020603050405020304" pitchFamily="18" charset="0"/>
                  </a:rPr>
                  <a:t>θ</a:t>
                </a:r>
                <a:endParaRPr kumimoji="1" lang="en-US" altLang="zh-CN" sz="2800" b="1" i="1"/>
              </a:p>
            </p:txBody>
          </p:sp>
        </p:grp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228600" y="1916832"/>
            <a:ext cx="5334000" cy="2441575"/>
            <a:chOff x="144" y="1285"/>
            <a:chExt cx="3360" cy="1538"/>
          </a:xfrm>
        </p:grpSpPr>
        <p:sp>
          <p:nvSpPr>
            <p:cNvPr id="22536" name="Text Box 3"/>
            <p:cNvSpPr txBox="1">
              <a:spLocks noChangeArrowheads="1"/>
            </p:cNvSpPr>
            <p:nvPr/>
          </p:nvSpPr>
          <p:spPr bwMode="auto">
            <a:xfrm>
              <a:off x="144" y="1285"/>
              <a:ext cx="25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二、实验结果</a:t>
              </a:r>
              <a:endParaRPr kumimoji="1"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22537" name="Text Box 11"/>
            <p:cNvSpPr txBox="1">
              <a:spLocks noChangeArrowheads="1"/>
            </p:cNvSpPr>
            <p:nvPr/>
          </p:nvSpPr>
          <p:spPr bwMode="auto">
            <a:xfrm>
              <a:off x="288" y="1632"/>
              <a:ext cx="321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FF3300"/>
                  </a:solidFill>
                </a:rPr>
                <a:t>实验发现</a:t>
              </a:r>
              <a:r>
                <a:rPr kumimoji="1" lang="en-US" altLang="zh-CN" sz="2800" b="1">
                  <a:solidFill>
                    <a:srgbClr val="FF3300"/>
                  </a:solidFill>
                </a:rPr>
                <a:t>: </a:t>
              </a:r>
              <a:r>
                <a:rPr kumimoji="1" lang="zh-CN" altLang="en-US" sz="2800" b="1"/>
                <a:t>散射的</a:t>
              </a:r>
              <a:r>
                <a:rPr kumimoji="1" lang="en-US" altLang="zh-CN" sz="2800" b="1"/>
                <a:t>X</a:t>
              </a:r>
              <a:r>
                <a:rPr kumimoji="1" lang="zh-CN" altLang="zh-CN" sz="2800" b="1"/>
                <a:t>射线中有与入射线波长 </a:t>
              </a:r>
              <a:r>
                <a:rPr kumimoji="1" lang="zh-CN" altLang="en-US" sz="2800" b="1" i="1"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en-US" altLang="zh-CN" sz="2800" b="1" baseline="-25000">
                  <a:cs typeface="Times New Roman" panose="02020603050405020304" pitchFamily="18" charset="0"/>
                </a:rPr>
                <a:t>0</a:t>
              </a:r>
              <a:r>
                <a:rPr kumimoji="1" lang="zh-CN" altLang="zh-CN" sz="2800" b="1"/>
                <a:t> 相同成份</a:t>
              </a:r>
              <a:r>
                <a:rPr kumimoji="1" lang="en-US" altLang="zh-CN" sz="2800" b="1"/>
                <a:t>,</a:t>
              </a:r>
            </a:p>
            <a:p>
              <a:pPr eaLnBrk="1" hangingPunct="1"/>
              <a:r>
                <a:rPr kumimoji="1" lang="zh-CN" altLang="en-US" sz="2800" b="1"/>
                <a:t>也有波长大于</a:t>
              </a:r>
              <a:r>
                <a:rPr kumimoji="1" lang="zh-CN" altLang="en-US" sz="2800" b="1" i="1">
                  <a:sym typeface="Symbol" panose="05050102010706020507" pitchFamily="18" charset="2"/>
                </a:rPr>
                <a:t> </a:t>
              </a:r>
              <a:r>
                <a:rPr kumimoji="1" lang="en-US" altLang="zh-CN" sz="2800" b="1">
                  <a:sym typeface="Symbol" panose="05050102010706020507" pitchFamily="18" charset="2"/>
                </a:rPr>
                <a:t>&gt;</a:t>
              </a:r>
              <a:r>
                <a:rPr kumimoji="1" lang="en-US" altLang="zh-CN" sz="2800" b="1" i="1"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1" lang="en-US" altLang="zh-CN" sz="2800" b="1" baseline="-25000">
                  <a:cs typeface="Times New Roman" panose="02020603050405020304" pitchFamily="18" charset="0"/>
                </a:rPr>
                <a:t>0</a:t>
              </a:r>
              <a:r>
                <a:rPr kumimoji="1" lang="en-US" altLang="zh-CN" sz="2800" b="1"/>
                <a:t> </a:t>
              </a:r>
              <a:r>
                <a:rPr kumimoji="1" lang="zh-CN" altLang="en-US" sz="2800" b="1"/>
                <a:t>的散射线</a:t>
              </a:r>
            </a:p>
          </p:txBody>
        </p:sp>
        <p:sp>
          <p:nvSpPr>
            <p:cNvPr id="22538" name="Text Box 35"/>
            <p:cNvSpPr txBox="1">
              <a:spLocks noChangeArrowheads="1"/>
            </p:cNvSpPr>
            <p:nvPr/>
          </p:nvSpPr>
          <p:spPr bwMode="auto">
            <a:xfrm>
              <a:off x="288" y="2496"/>
              <a:ext cx="19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 dirty="0"/>
                <a:t>实验结果</a:t>
              </a:r>
              <a:r>
                <a:rPr kumimoji="1" lang="en-US" altLang="zh-CN" sz="2800" b="1" dirty="0"/>
                <a:t>:</a:t>
              </a:r>
            </a:p>
          </p:txBody>
        </p:sp>
      </p:grpSp>
      <p:sp>
        <p:nvSpPr>
          <p:cNvPr id="78884" name="Text Box 36"/>
          <p:cNvSpPr txBox="1">
            <a:spLocks noChangeArrowheads="1"/>
          </p:cNvSpPr>
          <p:nvPr/>
        </p:nvSpPr>
        <p:spPr bwMode="auto">
          <a:xfrm>
            <a:off x="300038" y="4768850"/>
            <a:ext cx="6057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/>
              <a:t>波长改变量</a:t>
            </a:r>
            <a:r>
              <a:rPr kumimoji="1" lang="en-US" altLang="zh-CN" sz="2800" b="1"/>
              <a:t>(</a:t>
            </a:r>
            <a:r>
              <a:rPr kumimoji="1" lang="en-US" altLang="zh-CN" sz="2800" b="1"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en-US" altLang="zh-CN" sz="2800" b="1"/>
              <a:t>=</a:t>
            </a:r>
            <a:r>
              <a:rPr kumimoji="1" lang="en-US" altLang="zh-CN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/>
              <a:t> –</a:t>
            </a:r>
            <a:r>
              <a:rPr kumimoji="1" lang="en-US" altLang="zh-CN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 baseline="-25000"/>
              <a:t>0</a:t>
            </a:r>
            <a:r>
              <a:rPr kumimoji="1" lang="en-US" altLang="zh-CN" sz="2800" b="1"/>
              <a:t>)</a:t>
            </a:r>
            <a:r>
              <a:rPr kumimoji="1" lang="zh-CN" altLang="en-US" sz="2800" b="1"/>
              <a:t>与散射角</a:t>
            </a:r>
            <a:r>
              <a:rPr kumimoji="1" lang="zh-CN" altLang="en-US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kumimoji="1" lang="zh-CN" altLang="en-US" sz="2800" b="1"/>
              <a:t>有关</a:t>
            </a:r>
            <a:r>
              <a:rPr kumimoji="1" lang="en-US" altLang="zh-CN" sz="2800" b="1"/>
              <a:t>, </a:t>
            </a:r>
            <a:r>
              <a:rPr kumimoji="1" lang="zh-CN" altLang="en-US" sz="2800" b="1"/>
              <a:t>与</a:t>
            </a:r>
            <a:r>
              <a:rPr kumimoji="1" lang="zh-CN" altLang="en-US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 baseline="-25000">
                <a:cs typeface="Times New Roman" panose="02020603050405020304" pitchFamily="18" charset="0"/>
              </a:rPr>
              <a:t>0</a:t>
            </a:r>
            <a:r>
              <a:rPr kumimoji="1" lang="en-US" altLang="zh-CN" sz="2800" b="1"/>
              <a:t> </a:t>
            </a:r>
            <a:r>
              <a:rPr kumimoji="1" lang="zh-CN" altLang="en-US" sz="2800" b="1"/>
              <a:t>和散射物质无关。</a:t>
            </a:r>
          </a:p>
        </p:txBody>
      </p:sp>
      <p:sp>
        <p:nvSpPr>
          <p:cNvPr id="32807" name="Text Box 2"/>
          <p:cNvSpPr txBox="1">
            <a:spLocks noChangeArrowheads="1"/>
          </p:cNvSpPr>
          <p:nvPr/>
        </p:nvSpPr>
        <p:spPr bwMode="auto">
          <a:xfrm>
            <a:off x="228600" y="60960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/>
              <a:t>按经典理论 </a:t>
            </a:r>
            <a:r>
              <a:rPr kumimoji="1" lang="en-US" altLang="zh-CN" sz="2800" b="1"/>
              <a:t>:</a:t>
            </a:r>
            <a:r>
              <a:rPr kumimoji="1" lang="zh-CN" altLang="en-US" sz="2800" b="1"/>
              <a:t>散射波频率</a:t>
            </a:r>
            <a:r>
              <a:rPr kumimoji="1" lang="en-US" altLang="zh-CN" sz="2800" b="1"/>
              <a:t>=</a:t>
            </a:r>
            <a:r>
              <a:rPr kumimoji="1" lang="zh-CN" altLang="en-US" sz="2800" b="1"/>
              <a:t>入射波频率   </a:t>
            </a:r>
            <a:r>
              <a:rPr kumimoji="1" lang="zh-CN" altLang="en-US" sz="2800" b="1">
                <a:solidFill>
                  <a:schemeClr val="accent2"/>
                </a:solidFill>
              </a:rPr>
              <a:t>出现了困难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201612" y="44624"/>
            <a:ext cx="49796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00000"/>
                </a:solidFill>
              </a:rPr>
              <a:t>2.2.2 </a:t>
            </a:r>
            <a:r>
              <a:rPr lang="zh-CN" altLang="en-US" sz="3200" b="1">
                <a:solidFill>
                  <a:srgbClr val="C00000"/>
                </a:solidFill>
              </a:rPr>
              <a:t>康普顿效应</a:t>
            </a:r>
            <a:r>
              <a:rPr lang="en-US" altLang="zh-CN" sz="3200" b="1">
                <a:solidFill>
                  <a:srgbClr val="C00000"/>
                </a:solidFill>
              </a:rPr>
              <a:t>(1923</a:t>
            </a:r>
            <a:r>
              <a:rPr lang="zh-CN" altLang="en-US" sz="3200" b="1">
                <a:solidFill>
                  <a:srgbClr val="C00000"/>
                </a:solidFill>
              </a:rPr>
              <a:t>年</a:t>
            </a:r>
            <a:r>
              <a:rPr lang="en-US" altLang="zh-CN" sz="3200" b="1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8" name="Rectangle 89"/>
          <p:cNvSpPr>
            <a:spLocks noChangeArrowheads="1"/>
          </p:cNvSpPr>
          <p:nvPr/>
        </p:nvSpPr>
        <p:spPr bwMode="auto">
          <a:xfrm flipV="1">
            <a:off x="0" y="764704"/>
            <a:ext cx="5181256" cy="72008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0" grpId="0" autoUpdateAnimBg="0"/>
      <p:bldP spid="78884" grpId="0" autoUpdateAnimBg="0"/>
      <p:bldP spid="3280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3" descr="Compotonp实验数据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/>
          <a:stretch/>
        </p:blipFill>
        <p:spPr bwMode="auto">
          <a:xfrm>
            <a:off x="4067944" y="381000"/>
            <a:ext cx="5076056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128276"/>
            <a:ext cx="2880321" cy="6729724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Text Box 3"/>
          <p:cNvSpPr txBox="1">
            <a:spLocks noChangeArrowheads="1"/>
          </p:cNvSpPr>
          <p:nvPr/>
        </p:nvSpPr>
        <p:spPr bwMode="auto">
          <a:xfrm>
            <a:off x="152400" y="332656"/>
            <a:ext cx="563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三、光子理论解释康普顿效应</a:t>
            </a:r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8209" name="Text Box 4"/>
          <p:cNvSpPr txBox="1">
            <a:spLocks noChangeArrowheads="1"/>
          </p:cNvSpPr>
          <p:nvPr/>
        </p:nvSpPr>
        <p:spPr bwMode="auto">
          <a:xfrm>
            <a:off x="323528" y="1052736"/>
            <a:ext cx="8169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/>
              <a:t>康普顿将这种散射看成是：</a:t>
            </a:r>
            <a:endParaRPr kumimoji="1" lang="en-US" altLang="zh-CN" sz="2800" b="1"/>
          </a:p>
          <a:p>
            <a:pPr marL="901700" indent="-901700" eaLnBrk="1" hangingPunct="1"/>
            <a:r>
              <a:rPr kumimoji="1" lang="zh-CN" altLang="en-US" sz="2800" b="1"/>
              <a:t>             光子与静止的自由电子之间发生的弹性碰撞</a:t>
            </a:r>
            <a:endParaRPr kumimoji="1" lang="zh-CN" altLang="en-US"/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381000" y="2133600"/>
            <a:ext cx="6510338" cy="1600200"/>
            <a:chOff x="336" y="1488"/>
            <a:chExt cx="4101" cy="1008"/>
          </a:xfrm>
        </p:grpSpPr>
        <p:grpSp>
          <p:nvGrpSpPr>
            <p:cNvPr id="8234" name="Group 5"/>
            <p:cNvGrpSpPr>
              <a:grpSpLocks/>
            </p:cNvGrpSpPr>
            <p:nvPr/>
          </p:nvGrpSpPr>
          <p:grpSpPr bwMode="auto">
            <a:xfrm>
              <a:off x="336" y="1488"/>
              <a:ext cx="3898" cy="397"/>
              <a:chOff x="384" y="1475"/>
              <a:chExt cx="3898" cy="397"/>
            </a:xfrm>
          </p:grpSpPr>
          <p:sp>
            <p:nvSpPr>
              <p:cNvPr id="8237" name="Text Box 6"/>
              <p:cNvSpPr txBox="1">
                <a:spLocks noChangeArrowheads="1"/>
              </p:cNvSpPr>
              <p:nvPr/>
            </p:nvSpPr>
            <p:spPr bwMode="auto">
              <a:xfrm>
                <a:off x="384" y="1494"/>
                <a:ext cx="149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碰前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r>
                  <a:rPr kumimoji="1" lang="en-US" altLang="zh-CN" sz="2800"/>
                  <a:t>  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电子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endParaRPr kumimoji="1" lang="en-US" altLang="zh-CN" sz="2800">
                  <a:solidFill>
                    <a:schemeClr val="accent2"/>
                  </a:solidFill>
                </a:endParaRPr>
              </a:p>
            </p:txBody>
          </p:sp>
          <p:graphicFrame>
            <p:nvGraphicFramePr>
              <p:cNvPr id="8207" name="Object 7"/>
              <p:cNvGraphicFramePr>
                <a:graphicFrameLocks noChangeAspect="1"/>
              </p:cNvGraphicFramePr>
              <p:nvPr/>
            </p:nvGraphicFramePr>
            <p:xfrm>
              <a:off x="1764" y="1475"/>
              <a:ext cx="1116" cy="3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672808" imgH="241195" progId="Equation.3">
                      <p:embed/>
                    </p:oleObj>
                  </mc:Choice>
                  <mc:Fallback>
                    <p:oleObj name="Equation" r:id="rId3" imgW="672808" imgH="241195" progId="Equation.3">
                      <p:embed/>
                      <p:pic>
                        <p:nvPicPr>
                          <p:cNvPr id="8207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4" y="1475"/>
                            <a:ext cx="1116" cy="3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38" name="Text Box 8"/>
              <p:cNvSpPr txBox="1">
                <a:spLocks noChangeArrowheads="1"/>
              </p:cNvSpPr>
              <p:nvPr/>
            </p:nvSpPr>
            <p:spPr bwMode="auto">
              <a:xfrm>
                <a:off x="3274" y="1497"/>
                <a:ext cx="10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/>
                  <a:t>动量</a:t>
                </a:r>
                <a:r>
                  <a:rPr kumimoji="1" lang="en-US" altLang="zh-CN" sz="2800" b="1"/>
                  <a:t>=0</a:t>
                </a:r>
                <a:endParaRPr kumimoji="1" lang="en-US" altLang="zh-CN" sz="2800"/>
              </a:p>
            </p:txBody>
          </p:sp>
        </p:grpSp>
        <p:grpSp>
          <p:nvGrpSpPr>
            <p:cNvPr id="8235" name="Group 9"/>
            <p:cNvGrpSpPr>
              <a:grpSpLocks/>
            </p:cNvGrpSpPr>
            <p:nvPr/>
          </p:nvGrpSpPr>
          <p:grpSpPr bwMode="auto">
            <a:xfrm>
              <a:off x="1056" y="1857"/>
              <a:ext cx="3381" cy="639"/>
              <a:chOff x="1056" y="1857"/>
              <a:chExt cx="3381" cy="639"/>
            </a:xfrm>
          </p:grpSpPr>
          <p:sp>
            <p:nvSpPr>
              <p:cNvPr id="8236" name="Text Box 10"/>
              <p:cNvSpPr txBox="1">
                <a:spLocks noChangeArrowheads="1"/>
              </p:cNvSpPr>
              <p:nvPr/>
            </p:nvSpPr>
            <p:spPr bwMode="auto">
              <a:xfrm>
                <a:off x="1056" y="2004"/>
                <a:ext cx="76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光子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endParaRPr kumimoji="1" lang="en-US" altLang="zh-CN" sz="2800">
                  <a:solidFill>
                    <a:schemeClr val="accent2"/>
                  </a:solidFill>
                </a:endParaRPr>
              </a:p>
            </p:txBody>
          </p:sp>
          <p:graphicFrame>
            <p:nvGraphicFramePr>
              <p:cNvPr id="8205" name="Object 11"/>
              <p:cNvGraphicFramePr>
                <a:graphicFrameLocks noChangeAspect="1"/>
              </p:cNvGraphicFramePr>
              <p:nvPr/>
            </p:nvGraphicFramePr>
            <p:xfrm>
              <a:off x="1753" y="1956"/>
              <a:ext cx="1031" cy="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571252" imgH="228501" progId="Equation.3">
                      <p:embed/>
                    </p:oleObj>
                  </mc:Choice>
                  <mc:Fallback>
                    <p:oleObj name="Equation" r:id="rId5" imgW="571252" imgH="228501" progId="Equation.3">
                      <p:embed/>
                      <p:pic>
                        <p:nvPicPr>
                          <p:cNvPr id="8205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53" y="1956"/>
                            <a:ext cx="1031" cy="4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6" name="Object 12"/>
              <p:cNvGraphicFramePr>
                <a:graphicFrameLocks noChangeAspect="1"/>
              </p:cNvGraphicFramePr>
              <p:nvPr/>
            </p:nvGraphicFramePr>
            <p:xfrm>
              <a:off x="3196" y="1857"/>
              <a:ext cx="1241" cy="6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761669" imgH="393529" progId="Equation.3">
                      <p:embed/>
                    </p:oleObj>
                  </mc:Choice>
                  <mc:Fallback>
                    <p:oleObj name="Equation" r:id="rId7" imgW="761669" imgH="393529" progId="Equation.3">
                      <p:embed/>
                      <p:pic>
                        <p:nvPicPr>
                          <p:cNvPr id="820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6" y="1857"/>
                            <a:ext cx="1241" cy="6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304800" y="3962400"/>
            <a:ext cx="5227638" cy="2330450"/>
            <a:chOff x="365" y="2448"/>
            <a:chExt cx="3293" cy="1468"/>
          </a:xfrm>
        </p:grpSpPr>
        <p:grpSp>
          <p:nvGrpSpPr>
            <p:cNvPr id="8230" name="Group 23"/>
            <p:cNvGrpSpPr>
              <a:grpSpLocks/>
            </p:cNvGrpSpPr>
            <p:nvPr/>
          </p:nvGrpSpPr>
          <p:grpSpPr bwMode="auto">
            <a:xfrm>
              <a:off x="384" y="2448"/>
              <a:ext cx="3274" cy="781"/>
              <a:chOff x="365" y="2439"/>
              <a:chExt cx="3274" cy="781"/>
            </a:xfrm>
          </p:grpSpPr>
          <p:sp>
            <p:nvSpPr>
              <p:cNvPr id="8233" name="Text Box 24"/>
              <p:cNvSpPr txBox="1">
                <a:spLocks noChangeArrowheads="1"/>
              </p:cNvSpPr>
              <p:nvPr/>
            </p:nvSpPr>
            <p:spPr bwMode="auto">
              <a:xfrm>
                <a:off x="365" y="2439"/>
                <a:ext cx="783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碰后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r>
                  <a:rPr kumimoji="1" lang="en-US" altLang="zh-CN" sz="2800" b="1"/>
                  <a:t> </a:t>
                </a:r>
              </a:p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电子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r>
                  <a:rPr kumimoji="1" lang="en-US" altLang="zh-CN">
                    <a:solidFill>
                      <a:schemeClr val="accent2"/>
                    </a:solidFill>
                  </a:rPr>
                  <a:t> </a:t>
                </a:r>
              </a:p>
            </p:txBody>
          </p:sp>
          <p:graphicFrame>
            <p:nvGraphicFramePr>
              <p:cNvPr id="8203" name="Object 25"/>
              <p:cNvGraphicFramePr>
                <a:graphicFrameLocks noChangeAspect="1"/>
              </p:cNvGraphicFramePr>
              <p:nvPr/>
            </p:nvGraphicFramePr>
            <p:xfrm>
              <a:off x="989" y="2715"/>
              <a:ext cx="787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571252" imgH="203112" progId="Equation.3">
                      <p:embed/>
                    </p:oleObj>
                  </mc:Choice>
                  <mc:Fallback>
                    <p:oleObj name="Equation" r:id="rId9" imgW="571252" imgH="203112" progId="Equation.3">
                      <p:embed/>
                      <p:pic>
                        <p:nvPicPr>
                          <p:cNvPr id="8203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89" y="2715"/>
                            <a:ext cx="787" cy="3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4" name="Object 26"/>
              <p:cNvGraphicFramePr>
                <a:graphicFrameLocks noChangeAspect="1"/>
              </p:cNvGraphicFramePr>
              <p:nvPr/>
            </p:nvGraphicFramePr>
            <p:xfrm>
              <a:off x="1904" y="2583"/>
              <a:ext cx="1735" cy="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205977" imgH="444307" progId="Equation.3">
                      <p:embed/>
                    </p:oleObj>
                  </mc:Choice>
                  <mc:Fallback>
                    <p:oleObj name="Equation" r:id="rId11" imgW="1205977" imgH="444307" progId="Equation.3">
                      <p:embed/>
                      <p:pic>
                        <p:nvPicPr>
                          <p:cNvPr id="8204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4" y="2583"/>
                            <a:ext cx="1735" cy="6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31" name="Group 27"/>
            <p:cNvGrpSpPr>
              <a:grpSpLocks/>
            </p:cNvGrpSpPr>
            <p:nvPr/>
          </p:nvGrpSpPr>
          <p:grpSpPr bwMode="auto">
            <a:xfrm>
              <a:off x="365" y="3334"/>
              <a:ext cx="2710" cy="582"/>
              <a:chOff x="365" y="3334"/>
              <a:chExt cx="2710" cy="582"/>
            </a:xfrm>
          </p:grpSpPr>
          <p:sp>
            <p:nvSpPr>
              <p:cNvPr id="8232" name="Text Box 28"/>
              <p:cNvSpPr txBox="1">
                <a:spLocks noChangeArrowheads="1"/>
              </p:cNvSpPr>
              <p:nvPr/>
            </p:nvSpPr>
            <p:spPr bwMode="auto">
              <a:xfrm>
                <a:off x="365" y="3430"/>
                <a:ext cx="70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光子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:</a:t>
                </a:r>
                <a:endParaRPr kumimoji="1" lang="en-US" altLang="zh-CN">
                  <a:solidFill>
                    <a:schemeClr val="accent2"/>
                  </a:solidFill>
                </a:endParaRPr>
              </a:p>
            </p:txBody>
          </p:sp>
          <p:graphicFrame>
            <p:nvGraphicFramePr>
              <p:cNvPr id="8201" name="Object 29"/>
              <p:cNvGraphicFramePr>
                <a:graphicFrameLocks noChangeAspect="1"/>
              </p:cNvGraphicFramePr>
              <p:nvPr/>
            </p:nvGraphicFramePr>
            <p:xfrm>
              <a:off x="1027" y="3478"/>
              <a:ext cx="740" cy="2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696" imgH="177723" progId="Equation.3">
                      <p:embed/>
                    </p:oleObj>
                  </mc:Choice>
                  <mc:Fallback>
                    <p:oleObj name="Equation" r:id="rId13" imgW="469696" imgH="177723" progId="Equation.3">
                      <p:embed/>
                      <p:pic>
                        <p:nvPicPr>
                          <p:cNvPr id="82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7" y="3478"/>
                            <a:ext cx="740" cy="27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02" name="Object 30"/>
              <p:cNvGraphicFramePr>
                <a:graphicFrameLocks noChangeAspect="1"/>
              </p:cNvGraphicFramePr>
              <p:nvPr/>
            </p:nvGraphicFramePr>
            <p:xfrm>
              <a:off x="1975" y="3334"/>
              <a:ext cx="1100" cy="5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634725" imgH="393529" progId="Equation.3">
                      <p:embed/>
                    </p:oleObj>
                  </mc:Choice>
                  <mc:Fallback>
                    <p:oleObj name="Equation" r:id="rId15" imgW="634725" imgH="393529" progId="Equation.3">
                      <p:embed/>
                      <p:pic>
                        <p:nvPicPr>
                          <p:cNvPr id="8202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5" y="3334"/>
                            <a:ext cx="1100" cy="5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8" name="Group 47"/>
          <p:cNvGrpSpPr>
            <a:grpSpLocks/>
          </p:cNvGrpSpPr>
          <p:nvPr/>
        </p:nvGrpSpPr>
        <p:grpSpPr bwMode="auto">
          <a:xfrm>
            <a:off x="5791200" y="4114800"/>
            <a:ext cx="3178175" cy="2143125"/>
            <a:chOff x="3677" y="2536"/>
            <a:chExt cx="2002" cy="1350"/>
          </a:xfrm>
        </p:grpSpPr>
        <p:grpSp>
          <p:nvGrpSpPr>
            <p:cNvPr id="8213" name="Group 14"/>
            <p:cNvGrpSpPr>
              <a:grpSpLocks/>
            </p:cNvGrpSpPr>
            <p:nvPr/>
          </p:nvGrpSpPr>
          <p:grpSpPr bwMode="auto">
            <a:xfrm>
              <a:off x="4061" y="3216"/>
              <a:ext cx="298" cy="424"/>
              <a:chOff x="3638" y="863"/>
              <a:chExt cx="298" cy="424"/>
            </a:xfrm>
          </p:grpSpPr>
          <p:graphicFrame>
            <p:nvGraphicFramePr>
              <p:cNvPr id="8200" name="Object 15"/>
              <p:cNvGraphicFramePr>
                <a:graphicFrameLocks noChangeAspect="1"/>
              </p:cNvGraphicFramePr>
              <p:nvPr/>
            </p:nvGraphicFramePr>
            <p:xfrm>
              <a:off x="3696" y="863"/>
              <a:ext cx="24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7" imgW="75969" imgH="75969" progId="Equation.3">
                      <p:embed/>
                    </p:oleObj>
                  </mc:Choice>
                  <mc:Fallback>
                    <p:oleObj name="公式" r:id="rId17" imgW="75969" imgH="75969" progId="Equation.3">
                      <p:embed/>
                      <p:pic>
                        <p:nvPicPr>
                          <p:cNvPr id="820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863"/>
                            <a:ext cx="240" cy="24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9" name="Text Box 16"/>
              <p:cNvSpPr txBox="1">
                <a:spLocks noChangeArrowheads="1"/>
              </p:cNvSpPr>
              <p:nvPr/>
            </p:nvSpPr>
            <p:spPr bwMode="auto">
              <a:xfrm>
                <a:off x="3638" y="960"/>
                <a:ext cx="29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/>
                  <a:t>e</a:t>
                </a:r>
              </a:p>
            </p:txBody>
          </p:sp>
        </p:grpSp>
        <p:grpSp>
          <p:nvGrpSpPr>
            <p:cNvPr id="8214" name="Group 17"/>
            <p:cNvGrpSpPr>
              <a:grpSpLocks/>
            </p:cNvGrpSpPr>
            <p:nvPr/>
          </p:nvGrpSpPr>
          <p:grpSpPr bwMode="auto">
            <a:xfrm>
              <a:off x="3677" y="2976"/>
              <a:ext cx="528" cy="336"/>
              <a:chOff x="3408" y="624"/>
              <a:chExt cx="528" cy="336"/>
            </a:xfrm>
          </p:grpSpPr>
          <p:sp>
            <p:nvSpPr>
              <p:cNvPr id="8228" name="Line 18"/>
              <p:cNvSpPr>
                <a:spLocks noChangeShapeType="1"/>
              </p:cNvSpPr>
              <p:nvPr/>
            </p:nvSpPr>
            <p:spPr bwMode="auto">
              <a:xfrm>
                <a:off x="3408" y="960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199" name="Object 19"/>
              <p:cNvGraphicFramePr>
                <a:graphicFrameLocks noChangeAspect="1"/>
              </p:cNvGraphicFramePr>
              <p:nvPr/>
            </p:nvGraphicFramePr>
            <p:xfrm>
              <a:off x="3495" y="624"/>
              <a:ext cx="402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279400" imgH="228600" progId="Equation.3">
                      <p:embed/>
                    </p:oleObj>
                  </mc:Choice>
                  <mc:Fallback>
                    <p:oleObj name="Equation" r:id="rId19" imgW="279400" imgH="228600" progId="Equation.3">
                      <p:embed/>
                      <p:pic>
                        <p:nvPicPr>
                          <p:cNvPr id="8199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5" y="624"/>
                            <a:ext cx="402" cy="3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215" name="Group 20"/>
            <p:cNvGrpSpPr>
              <a:grpSpLocks/>
            </p:cNvGrpSpPr>
            <p:nvPr/>
          </p:nvGrpSpPr>
          <p:grpSpPr bwMode="auto">
            <a:xfrm>
              <a:off x="4637" y="2976"/>
              <a:ext cx="624" cy="669"/>
              <a:chOff x="4272" y="624"/>
              <a:chExt cx="624" cy="669"/>
            </a:xfrm>
          </p:grpSpPr>
          <p:sp>
            <p:nvSpPr>
              <p:cNvPr id="8226" name="Line 21"/>
              <p:cNvSpPr>
                <a:spLocks noChangeShapeType="1"/>
              </p:cNvSpPr>
              <p:nvPr/>
            </p:nvSpPr>
            <p:spPr bwMode="auto">
              <a:xfrm>
                <a:off x="4416" y="624"/>
                <a:ext cx="480" cy="336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27" name="Line 22"/>
              <p:cNvSpPr>
                <a:spLocks noChangeShapeType="1"/>
              </p:cNvSpPr>
              <p:nvPr/>
            </p:nvSpPr>
            <p:spPr bwMode="auto">
              <a:xfrm flipH="1">
                <a:off x="4272" y="960"/>
                <a:ext cx="576" cy="33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216" name="Group 31"/>
            <p:cNvGrpSpPr>
              <a:grpSpLocks/>
            </p:cNvGrpSpPr>
            <p:nvPr/>
          </p:nvGrpSpPr>
          <p:grpSpPr bwMode="auto">
            <a:xfrm>
              <a:off x="4253" y="3305"/>
              <a:ext cx="1426" cy="495"/>
              <a:chOff x="3984" y="953"/>
              <a:chExt cx="1426" cy="495"/>
            </a:xfrm>
          </p:grpSpPr>
          <p:graphicFrame>
            <p:nvGraphicFramePr>
              <p:cNvPr id="8198" name="Object 32"/>
              <p:cNvGraphicFramePr>
                <a:graphicFrameLocks noChangeAspect="1"/>
              </p:cNvGraphicFramePr>
              <p:nvPr/>
            </p:nvGraphicFramePr>
            <p:xfrm>
              <a:off x="4882" y="953"/>
              <a:ext cx="528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469696" imgH="406224" progId="Equation.3">
                      <p:embed/>
                    </p:oleObj>
                  </mc:Choice>
                  <mc:Fallback>
                    <p:oleObj name="Equation" r:id="rId21" imgW="469696" imgH="406224" progId="Equation.3">
                      <p:embed/>
                      <p:pic>
                        <p:nvPicPr>
                          <p:cNvPr id="8198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82" y="953"/>
                            <a:ext cx="528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225" name="Line 33"/>
              <p:cNvSpPr>
                <a:spLocks noChangeShapeType="1"/>
              </p:cNvSpPr>
              <p:nvPr/>
            </p:nvSpPr>
            <p:spPr bwMode="auto">
              <a:xfrm>
                <a:off x="3984" y="960"/>
                <a:ext cx="96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217" name="Group 34"/>
            <p:cNvGrpSpPr>
              <a:grpSpLocks/>
            </p:cNvGrpSpPr>
            <p:nvPr/>
          </p:nvGrpSpPr>
          <p:grpSpPr bwMode="auto">
            <a:xfrm>
              <a:off x="4205" y="2536"/>
              <a:ext cx="833" cy="776"/>
              <a:chOff x="3936" y="184"/>
              <a:chExt cx="833" cy="776"/>
            </a:xfrm>
          </p:grpSpPr>
          <p:sp>
            <p:nvSpPr>
              <p:cNvPr id="8222" name="Line 35"/>
              <p:cNvSpPr>
                <a:spLocks noChangeShapeType="1"/>
              </p:cNvSpPr>
              <p:nvPr/>
            </p:nvSpPr>
            <p:spPr bwMode="auto">
              <a:xfrm flipV="1">
                <a:off x="3936" y="606"/>
                <a:ext cx="576" cy="3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196" name="Object 36"/>
              <p:cNvGraphicFramePr>
                <a:graphicFrameLocks noChangeAspect="1"/>
              </p:cNvGraphicFramePr>
              <p:nvPr/>
            </p:nvGraphicFramePr>
            <p:xfrm>
              <a:off x="4072" y="184"/>
              <a:ext cx="455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368140" imgH="406224" progId="Equation.3">
                      <p:embed/>
                    </p:oleObj>
                  </mc:Choice>
                  <mc:Fallback>
                    <p:oleObj name="Equation" r:id="rId23" imgW="368140" imgH="406224" progId="Equation.3">
                      <p:embed/>
                      <p:pic>
                        <p:nvPicPr>
                          <p:cNvPr id="8196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72" y="184"/>
                            <a:ext cx="455" cy="5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23" name="Group 37"/>
              <p:cNvGrpSpPr>
                <a:grpSpLocks/>
              </p:cNvGrpSpPr>
              <p:nvPr/>
            </p:nvGrpSpPr>
            <p:grpSpPr bwMode="auto">
              <a:xfrm>
                <a:off x="4317" y="690"/>
                <a:ext cx="452" cy="270"/>
                <a:chOff x="4317" y="690"/>
                <a:chExt cx="452" cy="270"/>
              </a:xfrm>
            </p:grpSpPr>
            <p:sp>
              <p:nvSpPr>
                <p:cNvPr id="8224" name="Freeform 38"/>
                <p:cNvSpPr>
                  <a:spLocks/>
                </p:cNvSpPr>
                <p:nvPr/>
              </p:nvSpPr>
              <p:spPr bwMode="auto">
                <a:xfrm>
                  <a:off x="4317" y="720"/>
                  <a:ext cx="108" cy="240"/>
                </a:xfrm>
                <a:custGeom>
                  <a:avLst/>
                  <a:gdLst>
                    <a:gd name="T0" fmla="*/ 0 w 60"/>
                    <a:gd name="T1" fmla="*/ 0 h 192"/>
                    <a:gd name="T2" fmla="*/ 63511 w 60"/>
                    <a:gd name="T3" fmla="*/ 1405 h 192"/>
                    <a:gd name="T4" fmla="*/ 31295 w 60"/>
                    <a:gd name="T5" fmla="*/ 2795 h 192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192"/>
                    <a:gd name="T11" fmla="*/ 60 w 60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192">
                      <a:moveTo>
                        <a:pt x="0" y="0"/>
                      </a:moveTo>
                      <a:cubicBezTo>
                        <a:pt x="25" y="32"/>
                        <a:pt x="50" y="64"/>
                        <a:pt x="55" y="96"/>
                      </a:cubicBezTo>
                      <a:cubicBezTo>
                        <a:pt x="60" y="128"/>
                        <a:pt x="28" y="176"/>
                        <a:pt x="27" y="192"/>
                      </a:cubicBezTo>
                    </a:path>
                  </a:pathLst>
                </a:custGeom>
                <a:noFill/>
                <a:ln w="9525">
                  <a:solidFill>
                    <a:srgbClr val="FF33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graphicFrame>
              <p:nvGraphicFramePr>
                <p:cNvPr id="8197" name="Object 39"/>
                <p:cNvGraphicFramePr>
                  <a:graphicFrameLocks noChangeAspect="1"/>
                </p:cNvGraphicFramePr>
                <p:nvPr/>
              </p:nvGraphicFramePr>
              <p:xfrm>
                <a:off x="4396" y="690"/>
                <a:ext cx="373" cy="2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39579" imgH="177646" progId="Equation.3">
                        <p:embed/>
                      </p:oleObj>
                    </mc:Choice>
                    <mc:Fallback>
                      <p:oleObj name="Equation" r:id="rId25" imgW="139579" imgH="177646" progId="Equation.3">
                        <p:embed/>
                        <p:pic>
                          <p:nvPicPr>
                            <p:cNvPr id="8197" name="Object 3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96" y="690"/>
                              <a:ext cx="373" cy="25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8218" name="Group 40"/>
            <p:cNvGrpSpPr>
              <a:grpSpLocks/>
            </p:cNvGrpSpPr>
            <p:nvPr/>
          </p:nvGrpSpPr>
          <p:grpSpPr bwMode="auto">
            <a:xfrm>
              <a:off x="4205" y="3312"/>
              <a:ext cx="608" cy="574"/>
              <a:chOff x="3936" y="960"/>
              <a:chExt cx="608" cy="574"/>
            </a:xfrm>
          </p:grpSpPr>
          <p:sp>
            <p:nvSpPr>
              <p:cNvPr id="8219" name="Line 41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480" cy="32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8194" name="Object 42"/>
              <p:cNvGraphicFramePr>
                <a:graphicFrameLocks noChangeAspect="1"/>
              </p:cNvGraphicFramePr>
              <p:nvPr/>
            </p:nvGraphicFramePr>
            <p:xfrm>
              <a:off x="4119" y="1288"/>
              <a:ext cx="354" cy="2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253670" imgH="177569" progId="Equation.3">
                      <p:embed/>
                    </p:oleObj>
                  </mc:Choice>
                  <mc:Fallback>
                    <p:oleObj name="Equation" r:id="rId27" imgW="253670" imgH="177569" progId="Equation.3">
                      <p:embed/>
                      <p:pic>
                        <p:nvPicPr>
                          <p:cNvPr id="8194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9" y="1288"/>
                            <a:ext cx="354" cy="24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220" name="Group 43"/>
              <p:cNvGrpSpPr>
                <a:grpSpLocks/>
              </p:cNvGrpSpPr>
              <p:nvPr/>
            </p:nvGrpSpPr>
            <p:grpSpPr bwMode="auto">
              <a:xfrm>
                <a:off x="4224" y="960"/>
                <a:ext cx="320" cy="313"/>
                <a:chOff x="4224" y="960"/>
                <a:chExt cx="320" cy="313"/>
              </a:xfrm>
            </p:grpSpPr>
            <p:sp>
              <p:nvSpPr>
                <p:cNvPr id="8221" name="Freeform 44"/>
                <p:cNvSpPr>
                  <a:spLocks/>
                </p:cNvSpPr>
                <p:nvPr/>
              </p:nvSpPr>
              <p:spPr bwMode="auto">
                <a:xfrm>
                  <a:off x="4224" y="960"/>
                  <a:ext cx="192" cy="192"/>
                </a:xfrm>
                <a:custGeom>
                  <a:avLst/>
                  <a:gdLst>
                    <a:gd name="T0" fmla="*/ 17 w 240"/>
                    <a:gd name="T1" fmla="*/ 0 h 179"/>
                    <a:gd name="T2" fmla="*/ 11 w 240"/>
                    <a:gd name="T3" fmla="*/ 334 h 179"/>
                    <a:gd name="T4" fmla="*/ 0 w 240"/>
                    <a:gd name="T5" fmla="*/ 414 h 179"/>
                    <a:gd name="T6" fmla="*/ 0 60000 65536"/>
                    <a:gd name="T7" fmla="*/ 0 60000 65536"/>
                    <a:gd name="T8" fmla="*/ 0 60000 65536"/>
                    <a:gd name="T9" fmla="*/ 0 w 240"/>
                    <a:gd name="T10" fmla="*/ 0 h 179"/>
                    <a:gd name="T11" fmla="*/ 240 w 240"/>
                    <a:gd name="T12" fmla="*/ 179 h 17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" h="179">
                      <a:moveTo>
                        <a:pt x="240" y="0"/>
                      </a:moveTo>
                      <a:cubicBezTo>
                        <a:pt x="218" y="57"/>
                        <a:pt x="197" y="114"/>
                        <a:pt x="157" y="144"/>
                      </a:cubicBezTo>
                      <a:cubicBezTo>
                        <a:pt x="117" y="174"/>
                        <a:pt x="26" y="171"/>
                        <a:pt x="0" y="179"/>
                      </a:cubicBezTo>
                    </a:path>
                  </a:pathLst>
                </a:custGeom>
                <a:noFill/>
                <a:ln w="9525">
                  <a:solidFill>
                    <a:srgbClr val="FF33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graphicFrame>
              <p:nvGraphicFramePr>
                <p:cNvPr id="8195" name="Object 45"/>
                <p:cNvGraphicFramePr>
                  <a:graphicFrameLocks noChangeAspect="1"/>
                </p:cNvGraphicFramePr>
                <p:nvPr/>
              </p:nvGraphicFramePr>
              <p:xfrm>
                <a:off x="4368" y="991"/>
                <a:ext cx="176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9" imgW="126835" imgH="202936" progId="Equation.3">
                        <p:embed/>
                      </p:oleObj>
                    </mc:Choice>
                    <mc:Fallback>
                      <p:oleObj name="Equation" r:id="rId29" imgW="126835" imgH="202936" progId="Equation.3">
                        <p:embed/>
                        <p:pic>
                          <p:nvPicPr>
                            <p:cNvPr id="8195" name="Object 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68" y="991"/>
                              <a:ext cx="176" cy="28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3" name="Group 13"/>
          <p:cNvGrpSpPr>
            <a:grpSpLocks/>
          </p:cNvGrpSpPr>
          <p:nvPr/>
        </p:nvGrpSpPr>
        <p:grpSpPr bwMode="auto">
          <a:xfrm>
            <a:off x="519235" y="116186"/>
            <a:ext cx="3241675" cy="2709864"/>
            <a:chOff x="373" y="206"/>
            <a:chExt cx="2042" cy="1707"/>
          </a:xfrm>
        </p:grpSpPr>
        <p:sp>
          <p:nvSpPr>
            <p:cNvPr id="9231" name="Text Box 2"/>
            <p:cNvSpPr txBox="1">
              <a:spLocks noChangeArrowheads="1"/>
            </p:cNvSpPr>
            <p:nvPr/>
          </p:nvSpPr>
          <p:spPr bwMode="auto">
            <a:xfrm>
              <a:off x="377" y="206"/>
              <a:ext cx="1959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根据动量守恒与</a:t>
              </a:r>
              <a:endParaRPr kumimoji="1" lang="en-US" altLang="zh-CN" sz="2800" b="1">
                <a:solidFill>
                  <a:schemeClr val="accent2"/>
                </a:solidFill>
              </a:endParaRPr>
            </a:p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        能量守恒定律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: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  <p:graphicFrame>
          <p:nvGraphicFramePr>
            <p:cNvPr id="82947" name="Object 5"/>
            <p:cNvGraphicFramePr>
              <a:graphicFrameLocks noChangeAspect="1"/>
            </p:cNvGraphicFramePr>
            <p:nvPr/>
          </p:nvGraphicFramePr>
          <p:xfrm>
            <a:off x="431" y="1575"/>
            <a:ext cx="1984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409400" imgH="241200" progId="Equation.DSMT4">
                    <p:embed/>
                  </p:oleObj>
                </mc:Choice>
                <mc:Fallback>
                  <p:oleObj name="Equation" r:id="rId3" imgW="1409400" imgH="241200" progId="Equation.DSMT4">
                    <p:embed/>
                    <p:pic>
                      <p:nvPicPr>
                        <p:cNvPr id="8294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1575"/>
                          <a:ext cx="1984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48" name="Object 4"/>
            <p:cNvGraphicFramePr>
              <a:graphicFrameLocks noChangeAspect="1"/>
            </p:cNvGraphicFramePr>
            <p:nvPr/>
          </p:nvGraphicFramePr>
          <p:xfrm>
            <a:off x="373" y="908"/>
            <a:ext cx="1941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295400" imgH="393700" progId="Equation.DSMT4">
                    <p:embed/>
                  </p:oleObj>
                </mc:Choice>
                <mc:Fallback>
                  <p:oleObj name="Equation" r:id="rId5" imgW="1295400" imgH="393700" progId="Equation.DSMT4">
                    <p:embed/>
                    <p:pic>
                      <p:nvPicPr>
                        <p:cNvPr id="8294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" y="908"/>
                          <a:ext cx="1941" cy="5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5197685" y="2348880"/>
          <a:ext cx="1750579" cy="49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11000" imgH="203040" progId="Equation.DSMT4">
                  <p:embed/>
                </p:oleObj>
              </mc:Choice>
              <mc:Fallback>
                <p:oleObj name="Equation" r:id="rId7" imgW="711000" imgH="203040" progId="Equation.DSMT4">
                  <p:embed/>
                  <p:pic>
                    <p:nvPicPr>
                      <p:cNvPr id="1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685" y="2348880"/>
                        <a:ext cx="1750579" cy="4964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22246" y="2788107"/>
            <a:ext cx="3274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accent2"/>
                </a:solidFill>
              </a:rPr>
              <a:t>四个方程</a:t>
            </a:r>
            <a:r>
              <a:rPr lang="en-US" altLang="zh-CN" b="1">
                <a:solidFill>
                  <a:schemeClr val="accent2"/>
                </a:solidFill>
              </a:rPr>
              <a:t>, </a:t>
            </a:r>
            <a:r>
              <a:rPr lang="zh-CN" altLang="en-US" b="1">
                <a:solidFill>
                  <a:schemeClr val="accent2"/>
                </a:solidFill>
              </a:rPr>
              <a:t>五个未知数</a:t>
            </a:r>
            <a:endParaRPr lang="en-US" altLang="zh-CN" b="1">
              <a:solidFill>
                <a:schemeClr val="accent2"/>
              </a:solidFill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/>
        </p:nvGraphicFramePr>
        <p:xfrm>
          <a:off x="539552" y="3861048"/>
          <a:ext cx="49545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82600" imgH="241200" progId="Equation.DSMT4">
                  <p:embed/>
                </p:oleObj>
              </mc:Choice>
              <mc:Fallback>
                <p:oleObj name="Equation" r:id="rId9" imgW="2082600" imgH="241200" progId="Equation.DSMT4">
                  <p:embed/>
                  <p:pic>
                    <p:nvPicPr>
                      <p:cNvPr id="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861048"/>
                        <a:ext cx="495458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512837" y="2996952"/>
          <a:ext cx="31115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07880" imgH="279360" progId="Equation.DSMT4">
                  <p:embed/>
                </p:oleObj>
              </mc:Choice>
              <mc:Fallback>
                <p:oleObj name="Equation" r:id="rId11" imgW="1307880" imgH="279360" progId="Equation.DSMT4">
                  <p:embed/>
                  <p:pic>
                    <p:nvPicPr>
                      <p:cNvPr id="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37" y="2996952"/>
                        <a:ext cx="3111500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547688" y="4581525"/>
          <a:ext cx="75533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174840" imgH="241200" progId="Equation.DSMT4">
                  <p:embed/>
                </p:oleObj>
              </mc:Choice>
              <mc:Fallback>
                <p:oleObj name="Equation" r:id="rId13" imgW="3174840" imgH="241200" progId="Equation.DSMT4">
                  <p:embed/>
                  <p:pic>
                    <p:nvPicPr>
                      <p:cNvPr id="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4581525"/>
                        <a:ext cx="755332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104238" y="1248032"/>
            <a:ext cx="3172996" cy="2866768"/>
            <a:chOff x="6104238" y="1248032"/>
            <a:chExt cx="3172996" cy="2866768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6104238" y="1248032"/>
              <a:ext cx="2552356" cy="2866768"/>
            </a:xfrm>
            <a:custGeom>
              <a:avLst/>
              <a:gdLst>
                <a:gd name="connsiteX0" fmla="*/ 2508421 w 2552356"/>
                <a:gd name="connsiteY0" fmla="*/ 0 h 2866768"/>
                <a:gd name="connsiteX1" fmla="*/ 2533135 w 2552356"/>
                <a:gd name="connsiteY1" fmla="*/ 1964725 h 2866768"/>
                <a:gd name="connsiteX2" fmla="*/ 2261286 w 2552356"/>
                <a:gd name="connsiteY2" fmla="*/ 2594919 h 2866768"/>
                <a:gd name="connsiteX3" fmla="*/ 1594021 w 2552356"/>
                <a:gd name="connsiteY3" fmla="*/ 2817341 h 2866768"/>
                <a:gd name="connsiteX4" fmla="*/ 0 w 2552356"/>
                <a:gd name="connsiteY4" fmla="*/ 2866768 h 286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356" h="2866768">
                  <a:moveTo>
                    <a:pt x="2508421" y="0"/>
                  </a:moveTo>
                  <a:cubicBezTo>
                    <a:pt x="2541372" y="766119"/>
                    <a:pt x="2574324" y="1532239"/>
                    <a:pt x="2533135" y="1964725"/>
                  </a:cubicBezTo>
                  <a:cubicBezTo>
                    <a:pt x="2491946" y="2397211"/>
                    <a:pt x="2417805" y="2452816"/>
                    <a:pt x="2261286" y="2594919"/>
                  </a:cubicBezTo>
                  <a:cubicBezTo>
                    <a:pt x="2104767" y="2737022"/>
                    <a:pt x="1970902" y="2772033"/>
                    <a:pt x="1594021" y="2817341"/>
                  </a:cubicBezTo>
                  <a:cubicBezTo>
                    <a:pt x="1217140" y="2862649"/>
                    <a:pt x="608570" y="2864708"/>
                    <a:pt x="0" y="2866768"/>
                  </a:cubicBezTo>
                </a:path>
              </a:pathLst>
            </a:cu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lg" len="lg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7994822" y="1767016"/>
              <a:ext cx="667264" cy="568411"/>
            </a:xfrm>
            <a:custGeom>
              <a:avLst/>
              <a:gdLst>
                <a:gd name="connsiteX0" fmla="*/ 0 w 667264"/>
                <a:gd name="connsiteY0" fmla="*/ 0 h 568411"/>
                <a:gd name="connsiteX1" fmla="*/ 457200 w 667264"/>
                <a:gd name="connsiteY1" fmla="*/ 210065 h 568411"/>
                <a:gd name="connsiteX2" fmla="*/ 667264 w 667264"/>
                <a:gd name="connsiteY2" fmla="*/ 568411 h 56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264" h="568411">
                  <a:moveTo>
                    <a:pt x="0" y="0"/>
                  </a:moveTo>
                  <a:cubicBezTo>
                    <a:pt x="172994" y="57665"/>
                    <a:pt x="345989" y="115330"/>
                    <a:pt x="457200" y="210065"/>
                  </a:cubicBezTo>
                  <a:cubicBezTo>
                    <a:pt x="568411" y="304800"/>
                    <a:pt x="617837" y="436605"/>
                    <a:pt x="667264" y="568411"/>
                  </a:cubicBezTo>
                </a:path>
              </a:pathLst>
            </a:cu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8629162" y="2300679"/>
                  <a:ext cx="64807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>
                      <a:solidFill>
                        <a:schemeClr val="accent2"/>
                      </a:solidFill>
                    </a:rPr>
                    <a:t>消去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a14:m>
                  <a:endParaRPr lang="zh-CN" altLang="en-US" b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162" y="2300679"/>
                  <a:ext cx="648072" cy="120032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5094" t="-4061" b="-4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任意多边形 10"/>
          <p:cNvSpPr/>
          <p:nvPr/>
        </p:nvSpPr>
        <p:spPr bwMode="auto">
          <a:xfrm>
            <a:off x="231575" y="2582562"/>
            <a:ext cx="287409" cy="2248930"/>
          </a:xfrm>
          <a:custGeom>
            <a:avLst/>
            <a:gdLst>
              <a:gd name="connsiteX0" fmla="*/ 287409 w 287409"/>
              <a:gd name="connsiteY0" fmla="*/ 0 h 2248930"/>
              <a:gd name="connsiteX1" fmla="*/ 52630 w 287409"/>
              <a:gd name="connsiteY1" fmla="*/ 259492 h 2248930"/>
              <a:gd name="connsiteX2" fmla="*/ 3203 w 287409"/>
              <a:gd name="connsiteY2" fmla="*/ 1099752 h 2248930"/>
              <a:gd name="connsiteX3" fmla="*/ 15560 w 287409"/>
              <a:gd name="connsiteY3" fmla="*/ 1791730 h 2248930"/>
              <a:gd name="connsiteX4" fmla="*/ 102057 w 287409"/>
              <a:gd name="connsiteY4" fmla="*/ 2150076 h 2248930"/>
              <a:gd name="connsiteX5" fmla="*/ 287409 w 287409"/>
              <a:gd name="connsiteY5" fmla="*/ 2248930 h 224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409" h="2248930">
                <a:moveTo>
                  <a:pt x="287409" y="0"/>
                </a:moveTo>
                <a:cubicBezTo>
                  <a:pt x="193703" y="38100"/>
                  <a:pt x="99998" y="76200"/>
                  <a:pt x="52630" y="259492"/>
                </a:cubicBezTo>
                <a:cubicBezTo>
                  <a:pt x="5262" y="442784"/>
                  <a:pt x="9381" y="844379"/>
                  <a:pt x="3203" y="1099752"/>
                </a:cubicBezTo>
                <a:cubicBezTo>
                  <a:pt x="-2975" y="1355125"/>
                  <a:pt x="-916" y="1616676"/>
                  <a:pt x="15560" y="1791730"/>
                </a:cubicBezTo>
                <a:cubicBezTo>
                  <a:pt x="32036" y="1966784"/>
                  <a:pt x="56749" y="2073876"/>
                  <a:pt x="102057" y="2150076"/>
                </a:cubicBezTo>
                <a:cubicBezTo>
                  <a:pt x="147365" y="2226276"/>
                  <a:pt x="217387" y="2237603"/>
                  <a:pt x="287409" y="2248930"/>
                </a:cubicBezTo>
              </a:path>
            </a:pathLst>
          </a:cu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60566" y="332656"/>
            <a:ext cx="4962423" cy="1827213"/>
            <a:chOff x="3760566" y="332656"/>
            <a:chExt cx="4962423" cy="1827213"/>
          </a:xfrm>
        </p:grpSpPr>
        <p:graphicFrame>
          <p:nvGraphicFramePr>
            <p:cNvPr id="17" name="Object 4"/>
            <p:cNvGraphicFramePr>
              <a:graphicFrameLocks noChangeAspect="1"/>
            </p:cNvGraphicFramePr>
            <p:nvPr/>
          </p:nvGraphicFramePr>
          <p:xfrm>
            <a:off x="4644701" y="332656"/>
            <a:ext cx="4078288" cy="182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1714320" imgH="838080" progId="Equation.DSMT4">
                    <p:embed/>
                  </p:oleObj>
                </mc:Choice>
                <mc:Fallback>
                  <p:oleObj name="Equation" r:id="rId17" imgW="1714320" imgH="838080" progId="Equation.DSMT4">
                    <p:embed/>
                    <p:pic>
                      <p:nvPicPr>
                        <p:cNvPr id="1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701" y="332656"/>
                          <a:ext cx="4078288" cy="1827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任意多边形 28"/>
            <p:cNvSpPr/>
            <p:nvPr/>
          </p:nvSpPr>
          <p:spPr bwMode="auto">
            <a:xfrm rot="20288945">
              <a:off x="3760566" y="1452371"/>
              <a:ext cx="812498" cy="52876"/>
            </a:xfrm>
            <a:custGeom>
              <a:avLst/>
              <a:gdLst>
                <a:gd name="connsiteX0" fmla="*/ 287409 w 287409"/>
                <a:gd name="connsiteY0" fmla="*/ 0 h 2248930"/>
                <a:gd name="connsiteX1" fmla="*/ 52630 w 287409"/>
                <a:gd name="connsiteY1" fmla="*/ 259492 h 2248930"/>
                <a:gd name="connsiteX2" fmla="*/ 3203 w 287409"/>
                <a:gd name="connsiteY2" fmla="*/ 1099752 h 2248930"/>
                <a:gd name="connsiteX3" fmla="*/ 15560 w 287409"/>
                <a:gd name="connsiteY3" fmla="*/ 1791730 h 2248930"/>
                <a:gd name="connsiteX4" fmla="*/ 102057 w 287409"/>
                <a:gd name="connsiteY4" fmla="*/ 2150076 h 2248930"/>
                <a:gd name="connsiteX5" fmla="*/ 287409 w 287409"/>
                <a:gd name="connsiteY5" fmla="*/ 2248930 h 2248930"/>
                <a:gd name="connsiteX0" fmla="*/ 21592 w 422573"/>
                <a:gd name="connsiteY0" fmla="*/ 542808 h 1992281"/>
                <a:gd name="connsiteX1" fmla="*/ 187794 w 422573"/>
                <a:gd name="connsiteY1" fmla="*/ 2843 h 1992281"/>
                <a:gd name="connsiteX2" fmla="*/ 138367 w 422573"/>
                <a:gd name="connsiteY2" fmla="*/ 843103 h 1992281"/>
                <a:gd name="connsiteX3" fmla="*/ 150724 w 422573"/>
                <a:gd name="connsiteY3" fmla="*/ 1535081 h 1992281"/>
                <a:gd name="connsiteX4" fmla="*/ 237221 w 422573"/>
                <a:gd name="connsiteY4" fmla="*/ 1893427 h 1992281"/>
                <a:gd name="connsiteX5" fmla="*/ 422573 w 422573"/>
                <a:gd name="connsiteY5" fmla="*/ 1992281 h 1992281"/>
                <a:gd name="connsiteX0" fmla="*/ 52631 w 287410"/>
                <a:gd name="connsiteY0" fmla="*/ -1 h 1989437"/>
                <a:gd name="connsiteX1" fmla="*/ 3204 w 287410"/>
                <a:gd name="connsiteY1" fmla="*/ 840259 h 1989437"/>
                <a:gd name="connsiteX2" fmla="*/ 15561 w 287410"/>
                <a:gd name="connsiteY2" fmla="*/ 1532237 h 1989437"/>
                <a:gd name="connsiteX3" fmla="*/ 102058 w 287410"/>
                <a:gd name="connsiteY3" fmla="*/ 1890583 h 1989437"/>
                <a:gd name="connsiteX4" fmla="*/ 287410 w 287410"/>
                <a:gd name="connsiteY4" fmla="*/ 1989437 h 1989437"/>
                <a:gd name="connsiteX0" fmla="*/ 3204 w 287410"/>
                <a:gd name="connsiteY0" fmla="*/ -1 h 1149177"/>
                <a:gd name="connsiteX1" fmla="*/ 15561 w 287410"/>
                <a:gd name="connsiteY1" fmla="*/ 691977 h 1149177"/>
                <a:gd name="connsiteX2" fmla="*/ 102058 w 287410"/>
                <a:gd name="connsiteY2" fmla="*/ 1050323 h 1149177"/>
                <a:gd name="connsiteX3" fmla="*/ 287410 w 287410"/>
                <a:gd name="connsiteY3" fmla="*/ 1149177 h 1149177"/>
                <a:gd name="connsiteX0" fmla="*/ 0 w 271849"/>
                <a:gd name="connsiteY0" fmla="*/ 0 h 457200"/>
                <a:gd name="connsiteX1" fmla="*/ 86497 w 271849"/>
                <a:gd name="connsiteY1" fmla="*/ 358346 h 457200"/>
                <a:gd name="connsiteX2" fmla="*/ 271849 w 271849"/>
                <a:gd name="connsiteY2" fmla="*/ 457200 h 457200"/>
                <a:gd name="connsiteX0" fmla="*/ 0 w 185352"/>
                <a:gd name="connsiteY0" fmla="*/ -1 h 98853"/>
                <a:gd name="connsiteX1" fmla="*/ 185352 w 185352"/>
                <a:gd name="connsiteY1" fmla="*/ 98853 h 9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52" h="98853">
                  <a:moveTo>
                    <a:pt x="0" y="-1"/>
                  </a:moveTo>
                  <a:cubicBezTo>
                    <a:pt x="45308" y="76199"/>
                    <a:pt x="115330" y="87526"/>
                    <a:pt x="185352" y="98853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aphicFrame>
        <p:nvGraphicFramePr>
          <p:cNvPr id="30" name="Object 4"/>
          <p:cNvGraphicFramePr>
            <a:graphicFrameLocks noChangeAspect="1"/>
          </p:cNvGraphicFramePr>
          <p:nvPr/>
        </p:nvGraphicFramePr>
        <p:xfrm>
          <a:off x="2915816" y="5373216"/>
          <a:ext cx="52260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197080" imgH="241200" progId="Equation.DSMT4">
                  <p:embed/>
                </p:oleObj>
              </mc:Choice>
              <mc:Fallback>
                <p:oleObj name="Equation" r:id="rId19" imgW="2197080" imgH="241200" progId="Equation.DSMT4">
                  <p:embed/>
                  <p:pic>
                    <p:nvPicPr>
                      <p:cNvPr id="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373216"/>
                        <a:ext cx="5226050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467544" y="5198402"/>
            <a:ext cx="2410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</a:rPr>
              <a:t>上两式相减并代入质速方程可得</a:t>
            </a:r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/>
        </p:nvGraphicFramePr>
        <p:xfrm>
          <a:off x="2627784" y="5870401"/>
          <a:ext cx="57086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400120" imgH="431640" progId="Equation.DSMT4">
                  <p:embed/>
                </p:oleObj>
              </mc:Choice>
              <mc:Fallback>
                <p:oleObj name="Equation" r:id="rId21" imgW="2400120" imgH="431640" progId="Equation.DSMT4">
                  <p:embed/>
                  <p:pic>
                    <p:nvPicPr>
                      <p:cNvPr id="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870401"/>
                        <a:ext cx="5708650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1"/>
          <p:cNvSpPr/>
          <p:nvPr/>
        </p:nvSpPr>
        <p:spPr bwMode="auto">
          <a:xfrm>
            <a:off x="1494734" y="6191948"/>
            <a:ext cx="701002" cy="253745"/>
          </a:xfrm>
          <a:prstGeom prst="rightArrow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273186" y="3198168"/>
                <a:ext cx="1459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zh-CN" altLang="en-US" b="1">
                    <a:solidFill>
                      <a:schemeClr val="accent2"/>
                    </a:solidFill>
                  </a:rPr>
                  <a:t>令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b="1">
                    <a:solidFill>
                      <a:schemeClr val="accent2"/>
                    </a:solidFill>
                  </a:rPr>
                  <a:t> 可变</a:t>
                </a: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186" y="3198168"/>
                <a:ext cx="1459054" cy="461665"/>
              </a:xfrm>
              <a:prstGeom prst="rect">
                <a:avLst/>
              </a:prstGeom>
              <a:blipFill rotWithShape="0">
                <a:blip r:embed="rId23"/>
                <a:stretch>
                  <a:fillRect l="-6276" t="-14667" r="-669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B0ABA08-3391-1C4D-F2B3-FC967D3FF987}"/>
              </a:ext>
            </a:extLst>
          </p:cNvPr>
          <p:cNvSpPr txBox="1"/>
          <p:nvPr/>
        </p:nvSpPr>
        <p:spPr>
          <a:xfrm>
            <a:off x="4924425" y="4550919"/>
            <a:ext cx="21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6930483"/>
      </p:ext>
    </p:extLst>
  </p:cSld>
  <p:clrMapOvr>
    <a:masterClrMapping/>
  </p:clrMapOvr>
  <p:transition>
    <p:zoom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Text Box 2"/>
              <p:cNvSpPr txBox="1">
                <a:spLocks noChangeArrowheads="1"/>
              </p:cNvSpPr>
              <p:nvPr/>
            </p:nvSpPr>
            <p:spPr bwMode="auto">
              <a:xfrm>
                <a:off x="0" y="3717032"/>
                <a:ext cx="824440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1162050" indent="-1162050" eaLnBrk="1" hangingPunct="1"/>
                <a:r>
                  <a:rPr kumimoji="1" lang="zh-CN" altLang="en-US" sz="3200" b="1">
                    <a:solidFill>
                      <a:schemeClr val="accent2"/>
                    </a:solidFill>
                  </a:rPr>
                  <a:t>      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1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）首次实验证实了爱因斯坦提出的</a:t>
                </a:r>
                <a:r>
                  <a:rPr kumimoji="1" lang="zh-CN" altLang="en-US" sz="2800" b="1">
                    <a:solidFill>
                      <a:srgbClr val="C00000"/>
                    </a:solidFill>
                  </a:rPr>
                  <a:t>光量子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理论，证实了光具有</a:t>
                </a:r>
                <a:r>
                  <a:rPr kumimoji="1" lang="zh-CN" altLang="en-US" sz="2800" b="1">
                    <a:solidFill>
                      <a:srgbClr val="C00000"/>
                    </a:solidFill>
                  </a:rPr>
                  <a:t>粒子性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，具有</a:t>
                </a:r>
                <a:r>
                  <a:rPr kumimoji="1" lang="zh-CN" altLang="en-US" sz="2800" b="1">
                    <a:solidFill>
                      <a:srgbClr val="C00000"/>
                    </a:solidFill>
                  </a:rPr>
                  <a:t>能量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kumimoji="1" lang="zh-CN" altLang="en-US" sz="2800" b="1">
                    <a:solidFill>
                      <a:srgbClr val="C00000"/>
                    </a:solidFill>
                  </a:rPr>
                  <a:t>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和</a:t>
                </a:r>
                <a:r>
                  <a:rPr kumimoji="1" lang="zh-CN" altLang="en-US" sz="2800" b="1">
                    <a:solidFill>
                      <a:srgbClr val="C00000"/>
                    </a:solidFill>
                  </a:rPr>
                  <a:t>动量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CN" altLang="en-US" sz="2800" b="1">
                    <a:solidFill>
                      <a:schemeClr val="accent2"/>
                    </a:solidFill>
                  </a:rPr>
                  <a:t> 。     </a:t>
                </a:r>
              </a:p>
            </p:txBody>
          </p:sp>
        </mc:Choice>
        <mc:Fallback xmlns="">
          <p:sp>
            <p:nvSpPr>
              <p:cNvPr id="9318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17032"/>
                <a:ext cx="8244408" cy="1446550"/>
              </a:xfrm>
              <a:prstGeom prst="rect">
                <a:avLst/>
              </a:prstGeom>
              <a:blipFill rotWithShape="0">
                <a:blip r:embed="rId4"/>
                <a:stretch>
                  <a:fillRect t="-2532" r="-4290" b="-101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251520" y="2924944"/>
            <a:ext cx="508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200" b="1">
                <a:solidFill>
                  <a:schemeClr val="accent2"/>
                </a:solidFill>
              </a:rPr>
              <a:t>四、康普顿散射实验的意义</a:t>
            </a:r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620712" y="5629995"/>
            <a:ext cx="762369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542925" indent="-542925"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2</a:t>
            </a:r>
            <a:r>
              <a:rPr kumimoji="1" lang="zh-CN" altLang="en-US" sz="2800" b="1">
                <a:solidFill>
                  <a:schemeClr val="accent2"/>
                </a:solidFill>
              </a:rPr>
              <a:t>）证实了</a:t>
            </a:r>
            <a:r>
              <a:rPr kumimoji="1" lang="zh-CN" altLang="en-US" sz="2800" b="1">
                <a:solidFill>
                  <a:srgbClr val="CC3300"/>
                </a:solidFill>
              </a:rPr>
              <a:t>在微观的单个碰撞事件中，动量和能量守恒定律仍然是成立的。</a:t>
            </a:r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1116157" y="417664"/>
            <a:ext cx="6480179" cy="2066927"/>
            <a:chOff x="-646" y="2255"/>
            <a:chExt cx="4082" cy="1302"/>
          </a:xfrm>
        </p:grpSpPr>
        <p:graphicFrame>
          <p:nvGraphicFramePr>
            <p:cNvPr id="14" name="Object 5"/>
            <p:cNvGraphicFramePr>
              <a:graphicFrameLocks noChangeAspect="1"/>
            </p:cNvGraphicFramePr>
            <p:nvPr/>
          </p:nvGraphicFramePr>
          <p:xfrm>
            <a:off x="-165" y="2255"/>
            <a:ext cx="3601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822480" imgH="520560" progId="Equation.DSMT4">
                    <p:embed/>
                  </p:oleObj>
                </mc:Choice>
                <mc:Fallback>
                  <p:oleObj name="Equation" r:id="rId5" imgW="3822480" imgH="520560" progId="Equation.DSMT4">
                    <p:embed/>
                    <p:pic>
                      <p:nvPicPr>
                        <p:cNvPr id="1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5" y="2255"/>
                          <a:ext cx="3601" cy="489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  <a:ln w="38100">
                          <a:solidFill>
                            <a:srgbClr val="00B050"/>
                          </a:solidFill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0"/>
            <p:cNvGraphicFramePr>
              <a:graphicFrameLocks noChangeAspect="1"/>
            </p:cNvGraphicFramePr>
            <p:nvPr/>
          </p:nvGraphicFramePr>
          <p:xfrm>
            <a:off x="-646" y="2927"/>
            <a:ext cx="2379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25400" imgH="431640" progId="Equation.DSMT4">
                    <p:embed/>
                  </p:oleObj>
                </mc:Choice>
                <mc:Fallback>
                  <p:oleObj name="Equation" r:id="rId7" imgW="1625400" imgH="431640" progId="Equation.DSMT4">
                    <p:embed/>
                    <p:pic>
                      <p:nvPicPr>
                        <p:cNvPr id="1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46" y="2927"/>
                          <a:ext cx="2379" cy="6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5436096" y="1481336"/>
            <a:ext cx="3456384" cy="1227584"/>
          </a:xfrm>
          <a:prstGeom prst="wedgeRoundRectCallout">
            <a:avLst>
              <a:gd name="adj1" fmla="val -62873"/>
              <a:gd name="adj2" fmla="val -1049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rgbClr val="C00000"/>
                </a:solidFill>
              </a:rPr>
              <a:t>康普顿波长</a:t>
            </a:r>
            <a:r>
              <a:rPr kumimoji="1" lang="zh-CN" altLang="en-US" b="1">
                <a:solidFill>
                  <a:schemeClr val="accent2"/>
                </a:solidFill>
              </a:rPr>
              <a:t>：入射光子能量与电子静止能量相等时所对应的波长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7" grpId="0" autoUpdateAnimBg="0"/>
      <p:bldP spid="9318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457200" y="4616450"/>
            <a:ext cx="8362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思考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r>
              <a:rPr kumimoji="1" lang="en-US" altLang="zh-CN" sz="2800" b="1"/>
              <a:t> </a:t>
            </a:r>
            <a:r>
              <a:rPr kumimoji="1" lang="zh-CN" altLang="en-US" sz="2800" b="1"/>
              <a:t>在两种效应中</a:t>
            </a:r>
            <a:r>
              <a:rPr kumimoji="1" lang="en-US" altLang="zh-CN" sz="2800" b="1"/>
              <a:t>, </a:t>
            </a:r>
            <a:r>
              <a:rPr kumimoji="1" lang="zh-CN" altLang="en-US" sz="2800" b="1"/>
              <a:t>光子与电子相碰撞时</a:t>
            </a:r>
            <a:r>
              <a:rPr kumimoji="1" lang="en-US" altLang="zh-CN" sz="2800" b="1"/>
              <a:t>, </a:t>
            </a:r>
            <a:r>
              <a:rPr kumimoji="1" lang="zh-CN" altLang="en-US" sz="2800" b="1"/>
              <a:t>能量和动</a:t>
            </a:r>
          </a:p>
          <a:p>
            <a:pPr eaLnBrk="1" hangingPunct="1"/>
            <a:r>
              <a:rPr kumimoji="1" lang="zh-CN" altLang="en-US" sz="2800" b="1"/>
              <a:t>          量在碰撞前后的关系如何</a:t>
            </a:r>
            <a:r>
              <a:rPr kumimoji="1" lang="en-US" altLang="zh-CN" sz="2800" b="1"/>
              <a:t>? </a:t>
            </a:r>
            <a:endParaRPr kumimoji="1" lang="en-US" altLang="zh-CN"/>
          </a:p>
        </p:txBody>
      </p:sp>
      <p:sp>
        <p:nvSpPr>
          <p:cNvPr id="25603" name="Text Box 8"/>
          <p:cNvSpPr txBox="1">
            <a:spLocks noChangeArrowheads="1"/>
          </p:cNvSpPr>
          <p:nvPr/>
        </p:nvSpPr>
        <p:spPr bwMode="auto">
          <a:xfrm>
            <a:off x="206375" y="1905000"/>
            <a:ext cx="86868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/>
              <a:t>   </a:t>
            </a:r>
            <a:r>
              <a:rPr kumimoji="1" lang="zh-CN" altLang="en-US" sz="2800" b="1">
                <a:solidFill>
                  <a:srgbClr val="FF0000"/>
                </a:solidFill>
              </a:rPr>
              <a:t>光电效应</a:t>
            </a:r>
            <a:r>
              <a:rPr kumimoji="1" lang="en-US" altLang="zh-CN" sz="2800" b="1"/>
              <a:t>—</a:t>
            </a:r>
            <a:r>
              <a:rPr kumimoji="1" lang="zh-CN" altLang="en-US" sz="2800" b="1"/>
              <a:t>光子能量与电子的束缚能同一 数量级</a:t>
            </a:r>
            <a:r>
              <a:rPr kumimoji="1" lang="en-US" altLang="zh-CN" sz="2800" b="1"/>
              <a:t>; </a:t>
            </a:r>
          </a:p>
          <a:p>
            <a:pPr eaLnBrk="1" hangingPunct="1"/>
            <a:r>
              <a:rPr kumimoji="1" lang="en-US" altLang="zh-CN" sz="2800" b="1"/>
              <a:t>   </a:t>
            </a:r>
            <a:r>
              <a:rPr kumimoji="1" lang="zh-CN" altLang="en-US" sz="2800" b="1"/>
              <a:t>光子与电子作完全非弹性碰撞。</a:t>
            </a:r>
            <a:endParaRPr kumimoji="1" lang="en-US" altLang="zh-CN" sz="2800" b="1"/>
          </a:p>
          <a:p>
            <a:pPr eaLnBrk="1" hangingPunct="1"/>
            <a:endParaRPr kumimoji="1" lang="zh-CN" altLang="en-US" sz="2800" b="1"/>
          </a:p>
          <a:p>
            <a:pPr eaLnBrk="1" hangingPunct="1"/>
            <a:r>
              <a:rPr kumimoji="1" lang="zh-CN" altLang="en-US" sz="2800" b="1"/>
              <a:t>   </a:t>
            </a:r>
            <a:r>
              <a:rPr kumimoji="1" lang="zh-CN" altLang="en-US" sz="2800" b="1">
                <a:solidFill>
                  <a:srgbClr val="FF0000"/>
                </a:solidFill>
              </a:rPr>
              <a:t>康普顿效应</a:t>
            </a:r>
            <a:r>
              <a:rPr kumimoji="1" lang="en-US" altLang="zh-CN" sz="2800" b="1"/>
              <a:t>—</a:t>
            </a:r>
            <a:r>
              <a:rPr kumimoji="1" lang="zh-CN" altLang="en-US" sz="2800" b="1"/>
              <a:t>光子能量远大于电子的束缚能</a:t>
            </a:r>
            <a:r>
              <a:rPr kumimoji="1" lang="en-US" altLang="zh-CN" sz="2800" b="1"/>
              <a:t>;</a:t>
            </a:r>
          </a:p>
          <a:p>
            <a:pPr eaLnBrk="1" hangingPunct="1"/>
            <a:r>
              <a:rPr kumimoji="1" lang="en-US" altLang="zh-CN" sz="2800" b="1"/>
              <a:t>   </a:t>
            </a:r>
            <a:r>
              <a:rPr kumimoji="1" lang="zh-CN" altLang="en-US" sz="2800" b="1"/>
              <a:t>光子与电子作几乎完全弹性碰撞。 </a:t>
            </a:r>
          </a:p>
        </p:txBody>
      </p:sp>
      <p:sp>
        <p:nvSpPr>
          <p:cNvPr id="25604" name="Text Box 10"/>
          <p:cNvSpPr txBox="1">
            <a:spLocks noChangeArrowheads="1"/>
          </p:cNvSpPr>
          <p:nvPr/>
        </p:nvSpPr>
        <p:spPr bwMode="auto">
          <a:xfrm>
            <a:off x="685800" y="609600"/>
            <a:ext cx="670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</a:rPr>
              <a:t>比较光电效应和康普顿效应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1" name="Rectangle 93"/>
          <p:cNvSpPr>
            <a:spLocks noChangeArrowheads="1"/>
          </p:cNvSpPr>
          <p:nvPr/>
        </p:nvSpPr>
        <p:spPr bwMode="auto">
          <a:xfrm>
            <a:off x="179512" y="914400"/>
            <a:ext cx="5029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accent2"/>
                </a:solidFill>
              </a:rPr>
              <a:t>1. </a:t>
            </a:r>
            <a:r>
              <a:rPr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近代认为光具有波粒二象性</a:t>
            </a:r>
            <a:endParaRPr lang="zh-CN" altLang="en-US" sz="1800" b="1">
              <a:solidFill>
                <a:schemeClr val="accent2"/>
              </a:solidFill>
            </a:endParaRPr>
          </a:p>
        </p:txBody>
      </p:sp>
      <p:sp>
        <p:nvSpPr>
          <p:cNvPr id="58463" name="Text Box 95"/>
          <p:cNvSpPr txBox="1">
            <a:spLocks noChangeArrowheads="1"/>
          </p:cNvSpPr>
          <p:nvPr/>
        </p:nvSpPr>
        <p:spPr bwMode="auto">
          <a:xfrm>
            <a:off x="434206" y="1556792"/>
            <a:ext cx="46418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光的干涉、衍射</a:t>
            </a:r>
            <a:r>
              <a:rPr lang="en-US" altLang="zh-CN" sz="2800" b="1"/>
              <a:t>:  </a:t>
            </a:r>
            <a:br>
              <a:rPr lang="en-US" altLang="zh-CN" sz="2800" b="1"/>
            </a:br>
            <a:r>
              <a:rPr lang="en-US" altLang="zh-CN" sz="2800" b="1"/>
              <a:t>                  </a:t>
            </a:r>
            <a:r>
              <a:rPr lang="zh-CN" altLang="en-US" sz="2800" b="1">
                <a:solidFill>
                  <a:srgbClr val="FF3300"/>
                </a:solidFill>
              </a:rPr>
              <a:t>波动性</a:t>
            </a:r>
            <a:r>
              <a:rPr lang="zh-CN" altLang="en-US" sz="2800" b="1"/>
              <a:t>（宏观）</a:t>
            </a:r>
          </a:p>
        </p:txBody>
      </p:sp>
      <p:sp>
        <p:nvSpPr>
          <p:cNvPr id="58464" name="Text Box 96"/>
          <p:cNvSpPr txBox="1">
            <a:spLocks noChangeArrowheads="1"/>
          </p:cNvSpPr>
          <p:nvPr/>
        </p:nvSpPr>
        <p:spPr bwMode="auto">
          <a:xfrm>
            <a:off x="411044" y="2636912"/>
            <a:ext cx="416095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光电效应、康普顿效应</a:t>
            </a:r>
            <a:r>
              <a:rPr lang="en-US" altLang="zh-CN" sz="2800" b="1"/>
              <a:t>: </a:t>
            </a:r>
            <a:br>
              <a:rPr lang="en-US" altLang="zh-CN" sz="2800" b="1"/>
            </a:br>
            <a:r>
              <a:rPr lang="en-US" altLang="zh-CN" sz="2800" b="1"/>
              <a:t>                  </a:t>
            </a:r>
            <a:r>
              <a:rPr lang="zh-CN" altLang="en-US" sz="2800" b="1">
                <a:solidFill>
                  <a:srgbClr val="FF3300"/>
                </a:solidFill>
              </a:rPr>
              <a:t>粒子性</a:t>
            </a:r>
            <a:r>
              <a:rPr lang="zh-CN" altLang="en-US" sz="2800" b="1"/>
              <a:t>（微观）       </a:t>
            </a:r>
          </a:p>
        </p:txBody>
      </p:sp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6096000" y="762000"/>
            <a:ext cx="1600200" cy="2667000"/>
            <a:chOff x="3744" y="48"/>
            <a:chExt cx="1008" cy="1680"/>
          </a:xfrm>
        </p:grpSpPr>
        <p:sp>
          <p:nvSpPr>
            <p:cNvPr id="26662" name="Rectangle 98"/>
            <p:cNvSpPr>
              <a:spLocks noChangeArrowheads="1"/>
            </p:cNvSpPr>
            <p:nvPr/>
          </p:nvSpPr>
          <p:spPr bwMode="auto">
            <a:xfrm>
              <a:off x="3744" y="314"/>
              <a:ext cx="34" cy="5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3" name="Rectangle 99"/>
            <p:cNvSpPr>
              <a:spLocks noChangeArrowheads="1"/>
            </p:cNvSpPr>
            <p:nvPr/>
          </p:nvSpPr>
          <p:spPr bwMode="auto">
            <a:xfrm>
              <a:off x="3744" y="938"/>
              <a:ext cx="34" cy="5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64" name="Rectangle 100"/>
            <p:cNvSpPr>
              <a:spLocks noChangeArrowheads="1"/>
            </p:cNvSpPr>
            <p:nvPr/>
          </p:nvSpPr>
          <p:spPr bwMode="auto">
            <a:xfrm>
              <a:off x="4704" y="48"/>
              <a:ext cx="48" cy="1680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8469" name="Text Box 101"/>
          <p:cNvSpPr txBox="1">
            <a:spLocks noChangeArrowheads="1"/>
          </p:cNvSpPr>
          <p:nvPr/>
        </p:nvSpPr>
        <p:spPr bwMode="auto">
          <a:xfrm>
            <a:off x="1846263" y="6182070"/>
            <a:ext cx="601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/>
              <a:t>波动性和粒子性是对光的两种描述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04800" y="3987079"/>
            <a:ext cx="7867651" cy="954089"/>
            <a:chOff x="192" y="2160"/>
            <a:chExt cx="4956" cy="601"/>
          </a:xfrm>
        </p:grpSpPr>
        <p:sp>
          <p:nvSpPr>
            <p:cNvPr id="26660" name="Text Box 102"/>
            <p:cNvSpPr txBox="1">
              <a:spLocks noChangeArrowheads="1"/>
            </p:cNvSpPr>
            <p:nvPr/>
          </p:nvSpPr>
          <p:spPr bwMode="auto">
            <a:xfrm>
              <a:off x="192" y="2160"/>
              <a:ext cx="16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</a:rPr>
                <a:t>波动</a:t>
              </a:r>
              <a:r>
                <a:rPr lang="en-US" altLang="zh-CN" sz="2800" b="1">
                  <a:solidFill>
                    <a:schemeClr val="accent2"/>
                  </a:solidFill>
                </a:rPr>
                <a:t>:</a:t>
              </a:r>
            </a:p>
          </p:txBody>
        </p:sp>
        <p:sp>
          <p:nvSpPr>
            <p:cNvPr id="26661" name="Text Box 104"/>
            <p:cNvSpPr txBox="1">
              <a:spLocks noChangeArrowheads="1"/>
            </p:cNvSpPr>
            <p:nvPr/>
          </p:nvSpPr>
          <p:spPr bwMode="auto">
            <a:xfrm>
              <a:off x="900" y="2160"/>
              <a:ext cx="424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accent2"/>
                  </a:solidFill>
                </a:rPr>
                <a:t>光的衍射，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条纹明暗不同，表示光强不同，</a:t>
              </a:r>
              <a:r>
                <a:rPr lang="zh-CN" altLang="en-US" sz="2800" b="1">
                  <a:solidFill>
                    <a:schemeClr val="accent2"/>
                  </a:solidFill>
                </a:rPr>
                <a:t> 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I </a:t>
              </a: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 </a:t>
              </a:r>
              <a:r>
                <a:rPr lang="en-US" altLang="zh-CN" sz="2800" b="1" i="1">
                  <a:solidFill>
                    <a:schemeClr val="accent2"/>
                  </a:solidFill>
                  <a:sym typeface="Symbol" panose="05050102010706020507" pitchFamily="18" charset="2"/>
                </a:rPr>
                <a:t>E</a:t>
              </a:r>
              <a:r>
                <a:rPr lang="en-US" altLang="zh-CN" sz="2800" b="1" baseline="30000">
                  <a:solidFill>
                    <a:schemeClr val="accent2"/>
                  </a:solidFill>
                  <a:sym typeface="Symbol" panose="05050102010706020507" pitchFamily="18" charset="2"/>
                </a:rPr>
                <a:t>2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85750" y="5067202"/>
            <a:ext cx="8143875" cy="954086"/>
            <a:chOff x="240" y="2736"/>
            <a:chExt cx="4423" cy="601"/>
          </a:xfrm>
        </p:grpSpPr>
        <p:sp>
          <p:nvSpPr>
            <p:cNvPr id="26658" name="Text Box 103"/>
            <p:cNvSpPr txBox="1">
              <a:spLocks noChangeArrowheads="1"/>
            </p:cNvSpPr>
            <p:nvPr/>
          </p:nvSpPr>
          <p:spPr bwMode="auto">
            <a:xfrm>
              <a:off x="240" y="2736"/>
              <a:ext cx="168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>
                  <a:solidFill>
                    <a:srgbClr val="FF0000"/>
                  </a:solidFill>
                </a:rPr>
                <a:t>粒子</a:t>
              </a:r>
              <a:r>
                <a:rPr lang="en-US" altLang="zh-CN" sz="2800" b="1">
                  <a:solidFill>
                    <a:schemeClr val="accent2"/>
                  </a:solidFill>
                </a:rPr>
                <a:t>:</a:t>
              </a:r>
            </a:p>
          </p:txBody>
        </p:sp>
        <p:sp>
          <p:nvSpPr>
            <p:cNvPr id="26659" name="Text Box 105"/>
            <p:cNvSpPr txBox="1">
              <a:spLocks noChangeArrowheads="1"/>
            </p:cNvSpPr>
            <p:nvPr/>
          </p:nvSpPr>
          <p:spPr bwMode="auto">
            <a:xfrm>
              <a:off x="858" y="2736"/>
              <a:ext cx="3805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chemeClr val="accent2"/>
                  </a:solidFill>
                </a:rPr>
                <a:t>光子的堆积，光强正比于光子数，</a:t>
              </a:r>
              <a:r>
                <a:rPr lang="zh-CN" altLang="en-US" sz="2800" b="1">
                  <a:solidFill>
                    <a:schemeClr val="accent2"/>
                  </a:solidFill>
                </a:rPr>
                <a:t> 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I</a:t>
              </a:r>
              <a:r>
                <a:rPr lang="en-US" altLang="zh-CN" sz="2800" b="1">
                  <a:solidFill>
                    <a:schemeClr val="accent2"/>
                  </a:solidFill>
                </a:rPr>
                <a:t> </a:t>
              </a: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 </a:t>
              </a:r>
              <a:r>
                <a:rPr lang="en-US" altLang="zh-CN" sz="2800" b="1" i="1">
                  <a:solidFill>
                    <a:schemeClr val="accent2"/>
                  </a:solidFill>
                  <a:sym typeface="Symbol" panose="05050102010706020507" pitchFamily="18" charset="2"/>
                </a:rPr>
                <a:t>n,    </a:t>
              </a:r>
              <a:r>
                <a:rPr lang="en-US" altLang="zh-CN" sz="2800" b="1" i="1">
                  <a:solidFill>
                    <a:schemeClr val="accent2"/>
                  </a:solidFill>
                </a:rPr>
                <a:t>n</a:t>
              </a:r>
              <a:r>
                <a:rPr lang="en-US" altLang="zh-CN" sz="2800" b="1">
                  <a:solidFill>
                    <a:schemeClr val="accent2"/>
                  </a:solidFill>
                </a:rPr>
                <a:t> </a:t>
              </a:r>
              <a:r>
                <a:rPr lang="en-US" altLang="zh-CN" sz="2800" b="1">
                  <a:solidFill>
                    <a:schemeClr val="accent2"/>
                  </a:solidFill>
                  <a:sym typeface="Symbol" panose="05050102010706020507" pitchFamily="18" charset="2"/>
                </a:rPr>
                <a:t> </a:t>
              </a:r>
              <a:r>
                <a:rPr lang="en-US" altLang="zh-CN" sz="2800" b="1" i="1">
                  <a:solidFill>
                    <a:schemeClr val="accent2"/>
                  </a:solidFill>
                  <a:sym typeface="Symbol" panose="05050102010706020507" pitchFamily="18" charset="2"/>
                </a:rPr>
                <a:t>E</a:t>
              </a:r>
              <a:r>
                <a:rPr lang="en-US" altLang="zh-CN" sz="2800" b="1" baseline="30000">
                  <a:solidFill>
                    <a:schemeClr val="accent2"/>
                  </a:solidFill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58476" name="Line 108"/>
          <p:cNvSpPr>
            <a:spLocks noChangeShapeType="1"/>
          </p:cNvSpPr>
          <p:nvPr/>
        </p:nvSpPr>
        <p:spPr bwMode="auto">
          <a:xfrm>
            <a:off x="6172200" y="2098675"/>
            <a:ext cx="533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477" name="Line 109"/>
          <p:cNvSpPr>
            <a:spLocks noChangeShapeType="1"/>
          </p:cNvSpPr>
          <p:nvPr/>
        </p:nvSpPr>
        <p:spPr bwMode="auto">
          <a:xfrm flipV="1">
            <a:off x="6172200" y="1870075"/>
            <a:ext cx="457200" cy="228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478" name="Line 110"/>
          <p:cNvSpPr>
            <a:spLocks noChangeShapeType="1"/>
          </p:cNvSpPr>
          <p:nvPr/>
        </p:nvSpPr>
        <p:spPr bwMode="auto">
          <a:xfrm>
            <a:off x="6172200" y="2098675"/>
            <a:ext cx="457200" cy="2286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479" name="Line 111"/>
          <p:cNvSpPr>
            <a:spLocks noChangeShapeType="1"/>
          </p:cNvSpPr>
          <p:nvPr/>
        </p:nvSpPr>
        <p:spPr bwMode="auto">
          <a:xfrm flipV="1">
            <a:off x="6172200" y="1793875"/>
            <a:ext cx="3048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480" name="Line 112"/>
          <p:cNvSpPr>
            <a:spLocks noChangeShapeType="1"/>
          </p:cNvSpPr>
          <p:nvPr/>
        </p:nvSpPr>
        <p:spPr bwMode="auto">
          <a:xfrm>
            <a:off x="6172200" y="2098675"/>
            <a:ext cx="304800" cy="304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113"/>
          <p:cNvGrpSpPr>
            <a:grpSpLocks/>
          </p:cNvGrpSpPr>
          <p:nvPr/>
        </p:nvGrpSpPr>
        <p:grpSpPr bwMode="auto">
          <a:xfrm>
            <a:off x="5486400" y="2022475"/>
            <a:ext cx="685800" cy="152400"/>
            <a:chOff x="3168" y="672"/>
            <a:chExt cx="432" cy="96"/>
          </a:xfrm>
        </p:grpSpPr>
        <p:sp>
          <p:nvSpPr>
            <p:cNvPr id="26656" name="Oval 114"/>
            <p:cNvSpPr>
              <a:spLocks noChangeArrowheads="1"/>
            </p:cNvSpPr>
            <p:nvPr/>
          </p:nvSpPr>
          <p:spPr bwMode="auto">
            <a:xfrm>
              <a:off x="3504" y="67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7" name="Line 115"/>
            <p:cNvSpPr>
              <a:spLocks noChangeShapeType="1"/>
            </p:cNvSpPr>
            <p:nvPr/>
          </p:nvSpPr>
          <p:spPr bwMode="auto">
            <a:xfrm>
              <a:off x="3168" y="720"/>
              <a:ext cx="33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484" name="Oval 116"/>
          <p:cNvSpPr>
            <a:spLocks noChangeArrowheads="1"/>
          </p:cNvSpPr>
          <p:nvPr/>
        </p:nvSpPr>
        <p:spPr bwMode="auto">
          <a:xfrm>
            <a:off x="7467600" y="20224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85" name="Oval 117"/>
          <p:cNvSpPr>
            <a:spLocks noChangeArrowheads="1"/>
          </p:cNvSpPr>
          <p:nvPr/>
        </p:nvSpPr>
        <p:spPr bwMode="auto">
          <a:xfrm>
            <a:off x="6019800" y="20224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86" name="Oval 118"/>
          <p:cNvSpPr>
            <a:spLocks noChangeArrowheads="1"/>
          </p:cNvSpPr>
          <p:nvPr/>
        </p:nvSpPr>
        <p:spPr bwMode="auto">
          <a:xfrm>
            <a:off x="7467600" y="14128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87" name="Oval 119"/>
          <p:cNvSpPr>
            <a:spLocks noChangeArrowheads="1"/>
          </p:cNvSpPr>
          <p:nvPr/>
        </p:nvSpPr>
        <p:spPr bwMode="auto">
          <a:xfrm>
            <a:off x="6019800" y="20224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88" name="Oval 120"/>
          <p:cNvSpPr>
            <a:spLocks noChangeArrowheads="1"/>
          </p:cNvSpPr>
          <p:nvPr/>
        </p:nvSpPr>
        <p:spPr bwMode="auto">
          <a:xfrm>
            <a:off x="7467600" y="914400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89" name="Oval 121"/>
          <p:cNvSpPr>
            <a:spLocks noChangeArrowheads="1"/>
          </p:cNvSpPr>
          <p:nvPr/>
        </p:nvSpPr>
        <p:spPr bwMode="auto">
          <a:xfrm>
            <a:off x="6019800" y="20224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90" name="Oval 122"/>
          <p:cNvSpPr>
            <a:spLocks noChangeArrowheads="1"/>
          </p:cNvSpPr>
          <p:nvPr/>
        </p:nvSpPr>
        <p:spPr bwMode="auto">
          <a:xfrm>
            <a:off x="7467600" y="26320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91" name="Oval 123"/>
          <p:cNvSpPr>
            <a:spLocks noChangeArrowheads="1"/>
          </p:cNvSpPr>
          <p:nvPr/>
        </p:nvSpPr>
        <p:spPr bwMode="auto">
          <a:xfrm>
            <a:off x="6019800" y="2022475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492" name="Oval 124"/>
          <p:cNvSpPr>
            <a:spLocks noChangeArrowheads="1"/>
          </p:cNvSpPr>
          <p:nvPr/>
        </p:nvSpPr>
        <p:spPr bwMode="auto">
          <a:xfrm>
            <a:off x="7467600" y="3124200"/>
            <a:ext cx="152400" cy="152400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" name="Group 125"/>
          <p:cNvGrpSpPr>
            <a:grpSpLocks/>
          </p:cNvGrpSpPr>
          <p:nvPr/>
        </p:nvGrpSpPr>
        <p:grpSpPr bwMode="auto">
          <a:xfrm>
            <a:off x="7620000" y="762000"/>
            <a:ext cx="1371600" cy="2667000"/>
            <a:chOff x="4704" y="48"/>
            <a:chExt cx="864" cy="1680"/>
          </a:xfrm>
        </p:grpSpPr>
        <p:sp>
          <p:nvSpPr>
            <p:cNvPr id="26651" name="Freeform 126"/>
            <p:cNvSpPr>
              <a:spLocks/>
            </p:cNvSpPr>
            <p:nvPr/>
          </p:nvSpPr>
          <p:spPr bwMode="auto">
            <a:xfrm>
              <a:off x="4704" y="602"/>
              <a:ext cx="864" cy="582"/>
            </a:xfrm>
            <a:custGeom>
              <a:avLst/>
              <a:gdLst>
                <a:gd name="T0" fmla="*/ 0 w 662"/>
                <a:gd name="T1" fmla="*/ 33 h 587"/>
                <a:gd name="T2" fmla="*/ 7110 w 662"/>
                <a:gd name="T3" fmla="*/ 87 h 587"/>
                <a:gd name="T4" fmla="*/ 10346 w 662"/>
                <a:gd name="T5" fmla="*/ 119 h 587"/>
                <a:gd name="T6" fmla="*/ 13353 w 662"/>
                <a:gd name="T7" fmla="*/ 153 h 587"/>
                <a:gd name="T8" fmla="*/ 12961 w 662"/>
                <a:gd name="T9" fmla="*/ 150 h 587"/>
                <a:gd name="T10" fmla="*/ 15452 w 662"/>
                <a:gd name="T11" fmla="*/ 173 h 587"/>
                <a:gd name="T12" fmla="*/ 17438 w 662"/>
                <a:gd name="T13" fmla="*/ 204 h 587"/>
                <a:gd name="T14" fmla="*/ 18901 w 662"/>
                <a:gd name="T15" fmla="*/ 207 h 587"/>
                <a:gd name="T16" fmla="*/ 18478 w 662"/>
                <a:gd name="T17" fmla="*/ 232 h 587"/>
                <a:gd name="T18" fmla="*/ 19869 w 662"/>
                <a:gd name="T19" fmla="*/ 242 h 587"/>
                <a:gd name="T20" fmla="*/ 19029 w 662"/>
                <a:gd name="T21" fmla="*/ 262 h 587"/>
                <a:gd name="T22" fmla="*/ 18979 w 662"/>
                <a:gd name="T23" fmla="*/ 261 h 587"/>
                <a:gd name="T24" fmla="*/ 18836 w 662"/>
                <a:gd name="T25" fmla="*/ 273 h 587"/>
                <a:gd name="T26" fmla="*/ 18979 w 662"/>
                <a:gd name="T27" fmla="*/ 269 h 587"/>
                <a:gd name="T28" fmla="*/ 18478 w 662"/>
                <a:gd name="T29" fmla="*/ 281 h 587"/>
                <a:gd name="T30" fmla="*/ 19148 w 662"/>
                <a:gd name="T31" fmla="*/ 294 h 587"/>
                <a:gd name="T32" fmla="*/ 17991 w 662"/>
                <a:gd name="T33" fmla="*/ 291 h 587"/>
                <a:gd name="T34" fmla="*/ 17041 w 662"/>
                <a:gd name="T35" fmla="*/ 311 h 587"/>
                <a:gd name="T36" fmla="*/ 14542 w 662"/>
                <a:gd name="T37" fmla="*/ 353 h 587"/>
                <a:gd name="T38" fmla="*/ 11667 w 662"/>
                <a:gd name="T39" fmla="*/ 387 h 587"/>
                <a:gd name="T40" fmla="*/ 7062 w 662"/>
                <a:gd name="T41" fmla="*/ 438 h 587"/>
                <a:gd name="T42" fmla="*/ 4320 w 662"/>
                <a:gd name="T43" fmla="*/ 471 h 587"/>
                <a:gd name="T44" fmla="*/ 2708 w 662"/>
                <a:gd name="T45" fmla="*/ 488 h 587"/>
                <a:gd name="T46" fmla="*/ 1877 w 662"/>
                <a:gd name="T47" fmla="*/ 496 h 587"/>
                <a:gd name="T48" fmla="*/ 3061 w 662"/>
                <a:gd name="T49" fmla="*/ 523 h 587"/>
                <a:gd name="T50" fmla="*/ 3845 w 662"/>
                <a:gd name="T51" fmla="*/ 514 h 587"/>
                <a:gd name="T52" fmla="*/ 4715 w 662"/>
                <a:gd name="T53" fmla="*/ 505 h 587"/>
                <a:gd name="T54" fmla="*/ 7190 w 662"/>
                <a:gd name="T55" fmla="*/ 480 h 587"/>
                <a:gd name="T56" fmla="*/ 10069 w 662"/>
                <a:gd name="T57" fmla="*/ 448 h 587"/>
                <a:gd name="T58" fmla="*/ 14654 w 662"/>
                <a:gd name="T59" fmla="*/ 393 h 587"/>
                <a:gd name="T60" fmla="*/ 17438 w 662"/>
                <a:gd name="T61" fmla="*/ 359 h 587"/>
                <a:gd name="T62" fmla="*/ 19115 w 662"/>
                <a:gd name="T63" fmla="*/ 327 h 587"/>
                <a:gd name="T64" fmla="*/ 19940 w 662"/>
                <a:gd name="T65" fmla="*/ 307 h 587"/>
                <a:gd name="T66" fmla="*/ 20442 w 662"/>
                <a:gd name="T67" fmla="*/ 291 h 587"/>
                <a:gd name="T68" fmla="*/ 20911 w 662"/>
                <a:gd name="T69" fmla="*/ 279 h 587"/>
                <a:gd name="T70" fmla="*/ 20975 w 662"/>
                <a:gd name="T71" fmla="*/ 273 h 587"/>
                <a:gd name="T72" fmla="*/ 21107 w 662"/>
                <a:gd name="T73" fmla="*/ 259 h 587"/>
                <a:gd name="T74" fmla="*/ 20911 w 662"/>
                <a:gd name="T75" fmla="*/ 242 h 587"/>
                <a:gd name="T76" fmla="*/ 20442 w 662"/>
                <a:gd name="T77" fmla="*/ 218 h 587"/>
                <a:gd name="T78" fmla="*/ 19674 w 662"/>
                <a:gd name="T79" fmla="*/ 193 h 587"/>
                <a:gd name="T80" fmla="*/ 18041 w 662"/>
                <a:gd name="T81" fmla="*/ 168 h 587"/>
                <a:gd name="T82" fmla="*/ 15775 w 662"/>
                <a:gd name="T83" fmla="*/ 139 h 587"/>
                <a:gd name="T84" fmla="*/ 14150 w 662"/>
                <a:gd name="T85" fmla="*/ 118 h 587"/>
                <a:gd name="T86" fmla="*/ 11192 w 662"/>
                <a:gd name="T87" fmla="*/ 85 h 587"/>
                <a:gd name="T88" fmla="*/ 7927 w 662"/>
                <a:gd name="T89" fmla="*/ 58 h 587"/>
                <a:gd name="T90" fmla="*/ 971 w 662"/>
                <a:gd name="T91" fmla="*/ 0 h 58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2"/>
                <a:gd name="T139" fmla="*/ 0 h 587"/>
                <a:gd name="T140" fmla="*/ 662 w 662"/>
                <a:gd name="T141" fmla="*/ 587 h 58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2" h="587">
                  <a:moveTo>
                    <a:pt x="31" y="0"/>
                  </a:moveTo>
                  <a:lnTo>
                    <a:pt x="0" y="33"/>
                  </a:lnTo>
                  <a:lnTo>
                    <a:pt x="114" y="66"/>
                  </a:lnTo>
                  <a:lnTo>
                    <a:pt x="223" y="100"/>
                  </a:lnTo>
                  <a:lnTo>
                    <a:pt x="275" y="116"/>
                  </a:lnTo>
                  <a:lnTo>
                    <a:pt x="325" y="132"/>
                  </a:lnTo>
                  <a:lnTo>
                    <a:pt x="373" y="149"/>
                  </a:lnTo>
                  <a:lnTo>
                    <a:pt x="418" y="166"/>
                  </a:lnTo>
                  <a:lnTo>
                    <a:pt x="431" y="149"/>
                  </a:lnTo>
                  <a:lnTo>
                    <a:pt x="407" y="163"/>
                  </a:lnTo>
                  <a:lnTo>
                    <a:pt x="447" y="180"/>
                  </a:lnTo>
                  <a:lnTo>
                    <a:pt x="484" y="196"/>
                  </a:lnTo>
                  <a:lnTo>
                    <a:pt x="517" y="213"/>
                  </a:lnTo>
                  <a:lnTo>
                    <a:pt x="547" y="230"/>
                  </a:lnTo>
                  <a:lnTo>
                    <a:pt x="569" y="247"/>
                  </a:lnTo>
                  <a:lnTo>
                    <a:pt x="593" y="233"/>
                  </a:lnTo>
                  <a:lnTo>
                    <a:pt x="564" y="240"/>
                  </a:lnTo>
                  <a:lnTo>
                    <a:pt x="580" y="258"/>
                  </a:lnTo>
                  <a:lnTo>
                    <a:pt x="593" y="275"/>
                  </a:lnTo>
                  <a:lnTo>
                    <a:pt x="623" y="268"/>
                  </a:lnTo>
                  <a:lnTo>
                    <a:pt x="590" y="268"/>
                  </a:lnTo>
                  <a:lnTo>
                    <a:pt x="597" y="288"/>
                  </a:lnTo>
                  <a:lnTo>
                    <a:pt x="628" y="286"/>
                  </a:lnTo>
                  <a:lnTo>
                    <a:pt x="595" y="287"/>
                  </a:lnTo>
                  <a:lnTo>
                    <a:pt x="595" y="295"/>
                  </a:lnTo>
                  <a:lnTo>
                    <a:pt x="591" y="303"/>
                  </a:lnTo>
                  <a:lnTo>
                    <a:pt x="625" y="303"/>
                  </a:lnTo>
                  <a:lnTo>
                    <a:pt x="595" y="296"/>
                  </a:lnTo>
                  <a:lnTo>
                    <a:pt x="588" y="306"/>
                  </a:lnTo>
                  <a:lnTo>
                    <a:pt x="580" y="315"/>
                  </a:lnTo>
                  <a:lnTo>
                    <a:pt x="571" y="325"/>
                  </a:lnTo>
                  <a:lnTo>
                    <a:pt x="601" y="333"/>
                  </a:lnTo>
                  <a:lnTo>
                    <a:pt x="577" y="319"/>
                  </a:lnTo>
                  <a:lnTo>
                    <a:pt x="564" y="329"/>
                  </a:lnTo>
                  <a:lnTo>
                    <a:pt x="551" y="339"/>
                  </a:lnTo>
                  <a:lnTo>
                    <a:pt x="534" y="350"/>
                  </a:lnTo>
                  <a:lnTo>
                    <a:pt x="499" y="371"/>
                  </a:lnTo>
                  <a:lnTo>
                    <a:pt x="456" y="392"/>
                  </a:lnTo>
                  <a:lnTo>
                    <a:pt x="412" y="413"/>
                  </a:lnTo>
                  <a:lnTo>
                    <a:pt x="366" y="432"/>
                  </a:lnTo>
                  <a:lnTo>
                    <a:pt x="268" y="472"/>
                  </a:lnTo>
                  <a:lnTo>
                    <a:pt x="222" y="490"/>
                  </a:lnTo>
                  <a:lnTo>
                    <a:pt x="177" y="507"/>
                  </a:lnTo>
                  <a:lnTo>
                    <a:pt x="136" y="523"/>
                  </a:lnTo>
                  <a:lnTo>
                    <a:pt x="99" y="537"/>
                  </a:lnTo>
                  <a:lnTo>
                    <a:pt x="85" y="544"/>
                  </a:lnTo>
                  <a:lnTo>
                    <a:pt x="72" y="549"/>
                  </a:lnTo>
                  <a:lnTo>
                    <a:pt x="59" y="554"/>
                  </a:lnTo>
                  <a:lnTo>
                    <a:pt x="51" y="559"/>
                  </a:lnTo>
                  <a:lnTo>
                    <a:pt x="96" y="587"/>
                  </a:lnTo>
                  <a:lnTo>
                    <a:pt x="107" y="581"/>
                  </a:lnTo>
                  <a:lnTo>
                    <a:pt x="120" y="576"/>
                  </a:lnTo>
                  <a:lnTo>
                    <a:pt x="133" y="571"/>
                  </a:lnTo>
                  <a:lnTo>
                    <a:pt x="148" y="565"/>
                  </a:lnTo>
                  <a:lnTo>
                    <a:pt x="185" y="550"/>
                  </a:lnTo>
                  <a:lnTo>
                    <a:pt x="225" y="534"/>
                  </a:lnTo>
                  <a:lnTo>
                    <a:pt x="270" y="517"/>
                  </a:lnTo>
                  <a:lnTo>
                    <a:pt x="316" y="500"/>
                  </a:lnTo>
                  <a:lnTo>
                    <a:pt x="414" y="460"/>
                  </a:lnTo>
                  <a:lnTo>
                    <a:pt x="460" y="440"/>
                  </a:lnTo>
                  <a:lnTo>
                    <a:pt x="505" y="419"/>
                  </a:lnTo>
                  <a:lnTo>
                    <a:pt x="547" y="398"/>
                  </a:lnTo>
                  <a:lnTo>
                    <a:pt x="582" y="377"/>
                  </a:lnTo>
                  <a:lnTo>
                    <a:pt x="599" y="366"/>
                  </a:lnTo>
                  <a:lnTo>
                    <a:pt x="612" y="356"/>
                  </a:lnTo>
                  <a:lnTo>
                    <a:pt x="625" y="346"/>
                  </a:lnTo>
                  <a:lnTo>
                    <a:pt x="632" y="340"/>
                  </a:lnTo>
                  <a:lnTo>
                    <a:pt x="641" y="330"/>
                  </a:lnTo>
                  <a:lnTo>
                    <a:pt x="649" y="320"/>
                  </a:lnTo>
                  <a:lnTo>
                    <a:pt x="656" y="311"/>
                  </a:lnTo>
                  <a:lnTo>
                    <a:pt x="658" y="303"/>
                  </a:lnTo>
                  <a:lnTo>
                    <a:pt x="662" y="295"/>
                  </a:lnTo>
                  <a:lnTo>
                    <a:pt x="662" y="285"/>
                  </a:lnTo>
                  <a:lnTo>
                    <a:pt x="656" y="268"/>
                  </a:lnTo>
                  <a:lnTo>
                    <a:pt x="654" y="260"/>
                  </a:lnTo>
                  <a:lnTo>
                    <a:pt x="641" y="244"/>
                  </a:lnTo>
                  <a:lnTo>
                    <a:pt x="625" y="226"/>
                  </a:lnTo>
                  <a:lnTo>
                    <a:pt x="617" y="219"/>
                  </a:lnTo>
                  <a:lnTo>
                    <a:pt x="595" y="203"/>
                  </a:lnTo>
                  <a:lnTo>
                    <a:pt x="566" y="186"/>
                  </a:lnTo>
                  <a:lnTo>
                    <a:pt x="532" y="169"/>
                  </a:lnTo>
                  <a:lnTo>
                    <a:pt x="495" y="152"/>
                  </a:lnTo>
                  <a:lnTo>
                    <a:pt x="455" y="136"/>
                  </a:lnTo>
                  <a:lnTo>
                    <a:pt x="444" y="131"/>
                  </a:lnTo>
                  <a:lnTo>
                    <a:pt x="399" y="115"/>
                  </a:lnTo>
                  <a:lnTo>
                    <a:pt x="351" y="98"/>
                  </a:lnTo>
                  <a:lnTo>
                    <a:pt x="301" y="81"/>
                  </a:lnTo>
                  <a:lnTo>
                    <a:pt x="249" y="65"/>
                  </a:lnTo>
                  <a:lnTo>
                    <a:pt x="140" y="3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2" name="Freeform 127"/>
            <p:cNvSpPr>
              <a:spLocks/>
            </p:cNvSpPr>
            <p:nvPr/>
          </p:nvSpPr>
          <p:spPr bwMode="auto">
            <a:xfrm>
              <a:off x="4740" y="1130"/>
              <a:ext cx="156" cy="323"/>
            </a:xfrm>
            <a:custGeom>
              <a:avLst/>
              <a:gdLst>
                <a:gd name="T0" fmla="*/ 1 w 312"/>
                <a:gd name="T1" fmla="*/ 30 h 326"/>
                <a:gd name="T2" fmla="*/ 1 w 312"/>
                <a:gd name="T3" fmla="*/ 55 h 326"/>
                <a:gd name="T4" fmla="*/ 1 w 312"/>
                <a:gd name="T5" fmla="*/ 93 h 326"/>
                <a:gd name="T6" fmla="*/ 1 w 312"/>
                <a:gd name="T7" fmla="*/ 122 h 326"/>
                <a:gd name="T8" fmla="*/ 1 w 312"/>
                <a:gd name="T9" fmla="*/ 115 h 326"/>
                <a:gd name="T10" fmla="*/ 1 w 312"/>
                <a:gd name="T11" fmla="*/ 134 h 326"/>
                <a:gd name="T12" fmla="*/ 1 w 312"/>
                <a:gd name="T13" fmla="*/ 136 h 326"/>
                <a:gd name="T14" fmla="*/ 1 w 312"/>
                <a:gd name="T15" fmla="*/ 146 h 326"/>
                <a:gd name="T16" fmla="*/ 1 w 312"/>
                <a:gd name="T17" fmla="*/ 152 h 326"/>
                <a:gd name="T18" fmla="*/ 1 w 312"/>
                <a:gd name="T19" fmla="*/ 157 h 326"/>
                <a:gd name="T20" fmla="*/ 1 w 312"/>
                <a:gd name="T21" fmla="*/ 158 h 326"/>
                <a:gd name="T22" fmla="*/ 1 w 312"/>
                <a:gd name="T23" fmla="*/ 172 h 326"/>
                <a:gd name="T24" fmla="*/ 1 w 312"/>
                <a:gd name="T25" fmla="*/ 168 h 326"/>
                <a:gd name="T26" fmla="*/ 1 w 312"/>
                <a:gd name="T27" fmla="*/ 189 h 326"/>
                <a:gd name="T28" fmla="*/ 1 w 312"/>
                <a:gd name="T29" fmla="*/ 229 h 326"/>
                <a:gd name="T30" fmla="*/ 1 w 312"/>
                <a:gd name="T31" fmla="*/ 251 h 326"/>
                <a:gd name="T32" fmla="*/ 1 w 312"/>
                <a:gd name="T33" fmla="*/ 259 h 326"/>
                <a:gd name="T34" fmla="*/ 1 w 312"/>
                <a:gd name="T35" fmla="*/ 287 h 326"/>
                <a:gd name="T36" fmla="*/ 1 w 312"/>
                <a:gd name="T37" fmla="*/ 275 h 326"/>
                <a:gd name="T38" fmla="*/ 1 w 312"/>
                <a:gd name="T39" fmla="*/ 264 h 326"/>
                <a:gd name="T40" fmla="*/ 1 w 312"/>
                <a:gd name="T41" fmla="*/ 238 h 326"/>
                <a:gd name="T42" fmla="*/ 1 w 312"/>
                <a:gd name="T43" fmla="*/ 206 h 326"/>
                <a:gd name="T44" fmla="*/ 1 w 312"/>
                <a:gd name="T45" fmla="*/ 185 h 326"/>
                <a:gd name="T46" fmla="*/ 1 w 312"/>
                <a:gd name="T47" fmla="*/ 168 h 326"/>
                <a:gd name="T48" fmla="*/ 1 w 312"/>
                <a:gd name="T49" fmla="*/ 157 h 326"/>
                <a:gd name="T50" fmla="*/ 1 w 312"/>
                <a:gd name="T51" fmla="*/ 153 h 326"/>
                <a:gd name="T52" fmla="*/ 1 w 312"/>
                <a:gd name="T53" fmla="*/ 153 h 326"/>
                <a:gd name="T54" fmla="*/ 1 w 312"/>
                <a:gd name="T55" fmla="*/ 136 h 326"/>
                <a:gd name="T56" fmla="*/ 1 w 312"/>
                <a:gd name="T57" fmla="*/ 120 h 326"/>
                <a:gd name="T58" fmla="*/ 1 w 312"/>
                <a:gd name="T59" fmla="*/ 101 h 326"/>
                <a:gd name="T60" fmla="*/ 1 w 312"/>
                <a:gd name="T61" fmla="*/ 85 h 326"/>
                <a:gd name="T62" fmla="*/ 1 w 312"/>
                <a:gd name="T63" fmla="*/ 54 h 326"/>
                <a:gd name="T64" fmla="*/ 1 w 312"/>
                <a:gd name="T65" fmla="*/ 20 h 3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2"/>
                <a:gd name="T100" fmla="*/ 0 h 326"/>
                <a:gd name="T101" fmla="*/ 312 w 312"/>
                <a:gd name="T102" fmla="*/ 326 h 3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2" h="326">
                  <a:moveTo>
                    <a:pt x="81" y="0"/>
                  </a:moveTo>
                  <a:lnTo>
                    <a:pt x="40" y="30"/>
                  </a:lnTo>
                  <a:lnTo>
                    <a:pt x="79" y="48"/>
                  </a:lnTo>
                  <a:lnTo>
                    <a:pt x="120" y="68"/>
                  </a:lnTo>
                  <a:lnTo>
                    <a:pt x="157" y="86"/>
                  </a:lnTo>
                  <a:lnTo>
                    <a:pt x="190" y="106"/>
                  </a:lnTo>
                  <a:lnTo>
                    <a:pt x="220" y="125"/>
                  </a:lnTo>
                  <a:lnTo>
                    <a:pt x="231" y="135"/>
                  </a:lnTo>
                  <a:lnTo>
                    <a:pt x="255" y="121"/>
                  </a:lnTo>
                  <a:lnTo>
                    <a:pt x="223" y="128"/>
                  </a:lnTo>
                  <a:lnTo>
                    <a:pt x="233" y="138"/>
                  </a:lnTo>
                  <a:lnTo>
                    <a:pt x="240" y="147"/>
                  </a:lnTo>
                  <a:lnTo>
                    <a:pt x="246" y="157"/>
                  </a:lnTo>
                  <a:lnTo>
                    <a:pt x="277" y="149"/>
                  </a:lnTo>
                  <a:lnTo>
                    <a:pt x="244" y="149"/>
                  </a:lnTo>
                  <a:lnTo>
                    <a:pt x="246" y="159"/>
                  </a:lnTo>
                  <a:lnTo>
                    <a:pt x="247" y="167"/>
                  </a:lnTo>
                  <a:lnTo>
                    <a:pt x="246" y="167"/>
                  </a:lnTo>
                  <a:lnTo>
                    <a:pt x="242" y="178"/>
                  </a:lnTo>
                  <a:lnTo>
                    <a:pt x="275" y="178"/>
                  </a:lnTo>
                  <a:lnTo>
                    <a:pt x="246" y="170"/>
                  </a:lnTo>
                  <a:lnTo>
                    <a:pt x="238" y="180"/>
                  </a:lnTo>
                  <a:lnTo>
                    <a:pt x="227" y="190"/>
                  </a:lnTo>
                  <a:lnTo>
                    <a:pt x="257" y="198"/>
                  </a:lnTo>
                  <a:lnTo>
                    <a:pt x="233" y="184"/>
                  </a:lnTo>
                  <a:lnTo>
                    <a:pt x="218" y="194"/>
                  </a:lnTo>
                  <a:lnTo>
                    <a:pt x="201" y="205"/>
                  </a:lnTo>
                  <a:lnTo>
                    <a:pt x="183" y="215"/>
                  </a:lnTo>
                  <a:lnTo>
                    <a:pt x="140" y="236"/>
                  </a:lnTo>
                  <a:lnTo>
                    <a:pt x="96" y="255"/>
                  </a:lnTo>
                  <a:lnTo>
                    <a:pt x="55" y="273"/>
                  </a:lnTo>
                  <a:lnTo>
                    <a:pt x="37" y="280"/>
                  </a:lnTo>
                  <a:lnTo>
                    <a:pt x="20" y="287"/>
                  </a:lnTo>
                  <a:lnTo>
                    <a:pt x="7" y="293"/>
                  </a:lnTo>
                  <a:lnTo>
                    <a:pt x="0" y="299"/>
                  </a:lnTo>
                  <a:lnTo>
                    <a:pt x="46" y="326"/>
                  </a:lnTo>
                  <a:lnTo>
                    <a:pt x="55" y="320"/>
                  </a:lnTo>
                  <a:lnTo>
                    <a:pt x="68" y="314"/>
                  </a:lnTo>
                  <a:lnTo>
                    <a:pt x="85" y="308"/>
                  </a:lnTo>
                  <a:lnTo>
                    <a:pt x="103" y="300"/>
                  </a:lnTo>
                  <a:lnTo>
                    <a:pt x="144" y="283"/>
                  </a:lnTo>
                  <a:lnTo>
                    <a:pt x="188" y="264"/>
                  </a:lnTo>
                  <a:lnTo>
                    <a:pt x="231" y="243"/>
                  </a:lnTo>
                  <a:lnTo>
                    <a:pt x="249" y="232"/>
                  </a:lnTo>
                  <a:lnTo>
                    <a:pt x="266" y="222"/>
                  </a:lnTo>
                  <a:lnTo>
                    <a:pt x="281" y="211"/>
                  </a:lnTo>
                  <a:lnTo>
                    <a:pt x="288" y="205"/>
                  </a:lnTo>
                  <a:lnTo>
                    <a:pt x="299" y="194"/>
                  </a:lnTo>
                  <a:lnTo>
                    <a:pt x="307" y="185"/>
                  </a:lnTo>
                  <a:lnTo>
                    <a:pt x="308" y="178"/>
                  </a:lnTo>
                  <a:lnTo>
                    <a:pt x="312" y="169"/>
                  </a:lnTo>
                  <a:lnTo>
                    <a:pt x="279" y="168"/>
                  </a:lnTo>
                  <a:lnTo>
                    <a:pt x="312" y="170"/>
                  </a:lnTo>
                  <a:lnTo>
                    <a:pt x="312" y="159"/>
                  </a:lnTo>
                  <a:lnTo>
                    <a:pt x="310" y="149"/>
                  </a:lnTo>
                  <a:lnTo>
                    <a:pt x="307" y="142"/>
                  </a:lnTo>
                  <a:lnTo>
                    <a:pt x="301" y="133"/>
                  </a:lnTo>
                  <a:lnTo>
                    <a:pt x="294" y="123"/>
                  </a:lnTo>
                  <a:lnTo>
                    <a:pt x="284" y="114"/>
                  </a:lnTo>
                  <a:lnTo>
                    <a:pt x="279" y="107"/>
                  </a:lnTo>
                  <a:lnTo>
                    <a:pt x="268" y="98"/>
                  </a:lnTo>
                  <a:lnTo>
                    <a:pt x="238" y="79"/>
                  </a:lnTo>
                  <a:lnTo>
                    <a:pt x="205" y="59"/>
                  </a:lnTo>
                  <a:lnTo>
                    <a:pt x="168" y="40"/>
                  </a:lnTo>
                  <a:lnTo>
                    <a:pt x="127" y="2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3" name="Freeform 128"/>
            <p:cNvSpPr>
              <a:spLocks/>
            </p:cNvSpPr>
            <p:nvPr/>
          </p:nvSpPr>
          <p:spPr bwMode="auto">
            <a:xfrm>
              <a:off x="4704" y="314"/>
              <a:ext cx="155" cy="321"/>
            </a:xfrm>
            <a:custGeom>
              <a:avLst/>
              <a:gdLst>
                <a:gd name="T0" fmla="*/ 0 w 311"/>
                <a:gd name="T1" fmla="*/ 28 h 324"/>
                <a:gd name="T2" fmla="*/ 0 w 311"/>
                <a:gd name="T3" fmla="*/ 53 h 324"/>
                <a:gd name="T4" fmla="*/ 0 w 311"/>
                <a:gd name="T5" fmla="*/ 92 h 324"/>
                <a:gd name="T6" fmla="*/ 0 w 311"/>
                <a:gd name="T7" fmla="*/ 120 h 324"/>
                <a:gd name="T8" fmla="*/ 0 w 311"/>
                <a:gd name="T9" fmla="*/ 114 h 324"/>
                <a:gd name="T10" fmla="*/ 0 w 311"/>
                <a:gd name="T11" fmla="*/ 133 h 324"/>
                <a:gd name="T12" fmla="*/ 0 w 311"/>
                <a:gd name="T13" fmla="*/ 135 h 324"/>
                <a:gd name="T14" fmla="*/ 0 w 311"/>
                <a:gd name="T15" fmla="*/ 144 h 324"/>
                <a:gd name="T16" fmla="*/ 0 w 311"/>
                <a:gd name="T17" fmla="*/ 151 h 324"/>
                <a:gd name="T18" fmla="*/ 0 w 311"/>
                <a:gd name="T19" fmla="*/ 156 h 324"/>
                <a:gd name="T20" fmla="*/ 0 w 311"/>
                <a:gd name="T21" fmla="*/ 157 h 324"/>
                <a:gd name="T22" fmla="*/ 0 w 311"/>
                <a:gd name="T23" fmla="*/ 170 h 324"/>
                <a:gd name="T24" fmla="*/ 0 w 311"/>
                <a:gd name="T25" fmla="*/ 167 h 324"/>
                <a:gd name="T26" fmla="*/ 0 w 311"/>
                <a:gd name="T27" fmla="*/ 188 h 324"/>
                <a:gd name="T28" fmla="*/ 0 w 311"/>
                <a:gd name="T29" fmla="*/ 228 h 324"/>
                <a:gd name="T30" fmla="*/ 0 w 311"/>
                <a:gd name="T31" fmla="*/ 250 h 324"/>
                <a:gd name="T32" fmla="*/ 0 w 311"/>
                <a:gd name="T33" fmla="*/ 258 h 324"/>
                <a:gd name="T34" fmla="*/ 0 w 311"/>
                <a:gd name="T35" fmla="*/ 285 h 324"/>
                <a:gd name="T36" fmla="*/ 0 w 311"/>
                <a:gd name="T37" fmla="*/ 273 h 324"/>
                <a:gd name="T38" fmla="*/ 0 w 311"/>
                <a:gd name="T39" fmla="*/ 263 h 324"/>
                <a:gd name="T40" fmla="*/ 0 w 311"/>
                <a:gd name="T41" fmla="*/ 236 h 324"/>
                <a:gd name="T42" fmla="*/ 0 w 311"/>
                <a:gd name="T43" fmla="*/ 205 h 324"/>
                <a:gd name="T44" fmla="*/ 0 w 311"/>
                <a:gd name="T45" fmla="*/ 184 h 324"/>
                <a:gd name="T46" fmla="*/ 0 w 311"/>
                <a:gd name="T47" fmla="*/ 167 h 324"/>
                <a:gd name="T48" fmla="*/ 0 w 311"/>
                <a:gd name="T49" fmla="*/ 156 h 324"/>
                <a:gd name="T50" fmla="*/ 0 w 311"/>
                <a:gd name="T51" fmla="*/ 152 h 324"/>
                <a:gd name="T52" fmla="*/ 0 w 311"/>
                <a:gd name="T53" fmla="*/ 152 h 324"/>
                <a:gd name="T54" fmla="*/ 0 w 311"/>
                <a:gd name="T55" fmla="*/ 135 h 324"/>
                <a:gd name="T56" fmla="*/ 0 w 311"/>
                <a:gd name="T57" fmla="*/ 118 h 324"/>
                <a:gd name="T58" fmla="*/ 0 w 311"/>
                <a:gd name="T59" fmla="*/ 99 h 324"/>
                <a:gd name="T60" fmla="*/ 0 w 311"/>
                <a:gd name="T61" fmla="*/ 83 h 324"/>
                <a:gd name="T62" fmla="*/ 0 w 311"/>
                <a:gd name="T63" fmla="*/ 53 h 324"/>
                <a:gd name="T64" fmla="*/ 0 w 311"/>
                <a:gd name="T65" fmla="*/ 19 h 3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324"/>
                <a:gd name="T101" fmla="*/ 311 w 311"/>
                <a:gd name="T102" fmla="*/ 324 h 32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324">
                  <a:moveTo>
                    <a:pt x="83" y="0"/>
                  </a:moveTo>
                  <a:lnTo>
                    <a:pt x="41" y="28"/>
                  </a:lnTo>
                  <a:lnTo>
                    <a:pt x="78" y="46"/>
                  </a:lnTo>
                  <a:lnTo>
                    <a:pt x="118" y="66"/>
                  </a:lnTo>
                  <a:lnTo>
                    <a:pt x="155" y="85"/>
                  </a:lnTo>
                  <a:lnTo>
                    <a:pt x="190" y="105"/>
                  </a:lnTo>
                  <a:lnTo>
                    <a:pt x="218" y="124"/>
                  </a:lnTo>
                  <a:lnTo>
                    <a:pt x="229" y="133"/>
                  </a:lnTo>
                  <a:lnTo>
                    <a:pt x="253" y="119"/>
                  </a:lnTo>
                  <a:lnTo>
                    <a:pt x="222" y="127"/>
                  </a:lnTo>
                  <a:lnTo>
                    <a:pt x="231" y="136"/>
                  </a:lnTo>
                  <a:lnTo>
                    <a:pt x="238" y="146"/>
                  </a:lnTo>
                  <a:lnTo>
                    <a:pt x="244" y="155"/>
                  </a:lnTo>
                  <a:lnTo>
                    <a:pt x="275" y="148"/>
                  </a:lnTo>
                  <a:lnTo>
                    <a:pt x="242" y="148"/>
                  </a:lnTo>
                  <a:lnTo>
                    <a:pt x="244" y="157"/>
                  </a:lnTo>
                  <a:lnTo>
                    <a:pt x="246" y="166"/>
                  </a:lnTo>
                  <a:lnTo>
                    <a:pt x="244" y="166"/>
                  </a:lnTo>
                  <a:lnTo>
                    <a:pt x="240" y="176"/>
                  </a:lnTo>
                  <a:lnTo>
                    <a:pt x="274" y="176"/>
                  </a:lnTo>
                  <a:lnTo>
                    <a:pt x="244" y="169"/>
                  </a:lnTo>
                  <a:lnTo>
                    <a:pt x="237" y="178"/>
                  </a:lnTo>
                  <a:lnTo>
                    <a:pt x="226" y="189"/>
                  </a:lnTo>
                  <a:lnTo>
                    <a:pt x="255" y="196"/>
                  </a:lnTo>
                  <a:lnTo>
                    <a:pt x="231" y="182"/>
                  </a:lnTo>
                  <a:lnTo>
                    <a:pt x="216" y="193"/>
                  </a:lnTo>
                  <a:lnTo>
                    <a:pt x="200" y="203"/>
                  </a:lnTo>
                  <a:lnTo>
                    <a:pt x="181" y="214"/>
                  </a:lnTo>
                  <a:lnTo>
                    <a:pt x="140" y="235"/>
                  </a:lnTo>
                  <a:lnTo>
                    <a:pt x="96" y="254"/>
                  </a:lnTo>
                  <a:lnTo>
                    <a:pt x="55" y="272"/>
                  </a:lnTo>
                  <a:lnTo>
                    <a:pt x="37" y="279"/>
                  </a:lnTo>
                  <a:lnTo>
                    <a:pt x="20" y="285"/>
                  </a:lnTo>
                  <a:lnTo>
                    <a:pt x="7" y="291"/>
                  </a:lnTo>
                  <a:lnTo>
                    <a:pt x="0" y="298"/>
                  </a:lnTo>
                  <a:lnTo>
                    <a:pt x="46" y="324"/>
                  </a:lnTo>
                  <a:lnTo>
                    <a:pt x="55" y="319"/>
                  </a:lnTo>
                  <a:lnTo>
                    <a:pt x="68" y="312"/>
                  </a:lnTo>
                  <a:lnTo>
                    <a:pt x="85" y="306"/>
                  </a:lnTo>
                  <a:lnTo>
                    <a:pt x="103" y="299"/>
                  </a:lnTo>
                  <a:lnTo>
                    <a:pt x="144" y="281"/>
                  </a:lnTo>
                  <a:lnTo>
                    <a:pt x="189" y="262"/>
                  </a:lnTo>
                  <a:lnTo>
                    <a:pt x="229" y="241"/>
                  </a:lnTo>
                  <a:lnTo>
                    <a:pt x="248" y="231"/>
                  </a:lnTo>
                  <a:lnTo>
                    <a:pt x="264" y="220"/>
                  </a:lnTo>
                  <a:lnTo>
                    <a:pt x="279" y="210"/>
                  </a:lnTo>
                  <a:lnTo>
                    <a:pt x="287" y="203"/>
                  </a:lnTo>
                  <a:lnTo>
                    <a:pt x="298" y="193"/>
                  </a:lnTo>
                  <a:lnTo>
                    <a:pt x="305" y="183"/>
                  </a:lnTo>
                  <a:lnTo>
                    <a:pt x="307" y="176"/>
                  </a:lnTo>
                  <a:lnTo>
                    <a:pt x="311" y="168"/>
                  </a:lnTo>
                  <a:lnTo>
                    <a:pt x="277" y="167"/>
                  </a:lnTo>
                  <a:lnTo>
                    <a:pt x="311" y="169"/>
                  </a:lnTo>
                  <a:lnTo>
                    <a:pt x="311" y="157"/>
                  </a:lnTo>
                  <a:lnTo>
                    <a:pt x="309" y="148"/>
                  </a:lnTo>
                  <a:lnTo>
                    <a:pt x="305" y="140"/>
                  </a:lnTo>
                  <a:lnTo>
                    <a:pt x="300" y="131"/>
                  </a:lnTo>
                  <a:lnTo>
                    <a:pt x="292" y="121"/>
                  </a:lnTo>
                  <a:lnTo>
                    <a:pt x="283" y="112"/>
                  </a:lnTo>
                  <a:lnTo>
                    <a:pt x="277" y="106"/>
                  </a:lnTo>
                  <a:lnTo>
                    <a:pt x="266" y="96"/>
                  </a:lnTo>
                  <a:lnTo>
                    <a:pt x="238" y="77"/>
                  </a:lnTo>
                  <a:lnTo>
                    <a:pt x="203" y="57"/>
                  </a:lnTo>
                  <a:lnTo>
                    <a:pt x="166" y="39"/>
                  </a:lnTo>
                  <a:lnTo>
                    <a:pt x="126" y="1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4" name="Freeform 129"/>
            <p:cNvSpPr>
              <a:spLocks/>
            </p:cNvSpPr>
            <p:nvPr/>
          </p:nvSpPr>
          <p:spPr bwMode="auto">
            <a:xfrm>
              <a:off x="4704" y="1405"/>
              <a:ext cx="156" cy="323"/>
            </a:xfrm>
            <a:custGeom>
              <a:avLst/>
              <a:gdLst>
                <a:gd name="T0" fmla="*/ 1 w 312"/>
                <a:gd name="T1" fmla="*/ 30 h 326"/>
                <a:gd name="T2" fmla="*/ 1 w 312"/>
                <a:gd name="T3" fmla="*/ 55 h 326"/>
                <a:gd name="T4" fmla="*/ 1 w 312"/>
                <a:gd name="T5" fmla="*/ 93 h 326"/>
                <a:gd name="T6" fmla="*/ 1 w 312"/>
                <a:gd name="T7" fmla="*/ 122 h 326"/>
                <a:gd name="T8" fmla="*/ 1 w 312"/>
                <a:gd name="T9" fmla="*/ 115 h 326"/>
                <a:gd name="T10" fmla="*/ 1 w 312"/>
                <a:gd name="T11" fmla="*/ 134 h 326"/>
                <a:gd name="T12" fmla="*/ 1 w 312"/>
                <a:gd name="T13" fmla="*/ 136 h 326"/>
                <a:gd name="T14" fmla="*/ 1 w 312"/>
                <a:gd name="T15" fmla="*/ 146 h 326"/>
                <a:gd name="T16" fmla="*/ 1 w 312"/>
                <a:gd name="T17" fmla="*/ 152 h 326"/>
                <a:gd name="T18" fmla="*/ 1 w 312"/>
                <a:gd name="T19" fmla="*/ 157 h 326"/>
                <a:gd name="T20" fmla="*/ 1 w 312"/>
                <a:gd name="T21" fmla="*/ 158 h 326"/>
                <a:gd name="T22" fmla="*/ 1 w 312"/>
                <a:gd name="T23" fmla="*/ 172 h 326"/>
                <a:gd name="T24" fmla="*/ 1 w 312"/>
                <a:gd name="T25" fmla="*/ 168 h 326"/>
                <a:gd name="T26" fmla="*/ 1 w 312"/>
                <a:gd name="T27" fmla="*/ 189 h 326"/>
                <a:gd name="T28" fmla="*/ 1 w 312"/>
                <a:gd name="T29" fmla="*/ 229 h 326"/>
                <a:gd name="T30" fmla="*/ 1 w 312"/>
                <a:gd name="T31" fmla="*/ 251 h 326"/>
                <a:gd name="T32" fmla="*/ 1 w 312"/>
                <a:gd name="T33" fmla="*/ 259 h 326"/>
                <a:gd name="T34" fmla="*/ 1 w 312"/>
                <a:gd name="T35" fmla="*/ 287 h 326"/>
                <a:gd name="T36" fmla="*/ 1 w 312"/>
                <a:gd name="T37" fmla="*/ 275 h 326"/>
                <a:gd name="T38" fmla="*/ 1 w 312"/>
                <a:gd name="T39" fmla="*/ 264 h 326"/>
                <a:gd name="T40" fmla="*/ 1 w 312"/>
                <a:gd name="T41" fmla="*/ 238 h 326"/>
                <a:gd name="T42" fmla="*/ 1 w 312"/>
                <a:gd name="T43" fmla="*/ 206 h 326"/>
                <a:gd name="T44" fmla="*/ 1 w 312"/>
                <a:gd name="T45" fmla="*/ 185 h 326"/>
                <a:gd name="T46" fmla="*/ 1 w 312"/>
                <a:gd name="T47" fmla="*/ 168 h 326"/>
                <a:gd name="T48" fmla="*/ 1 w 312"/>
                <a:gd name="T49" fmla="*/ 157 h 326"/>
                <a:gd name="T50" fmla="*/ 1 w 312"/>
                <a:gd name="T51" fmla="*/ 153 h 326"/>
                <a:gd name="T52" fmla="*/ 1 w 312"/>
                <a:gd name="T53" fmla="*/ 153 h 326"/>
                <a:gd name="T54" fmla="*/ 1 w 312"/>
                <a:gd name="T55" fmla="*/ 136 h 326"/>
                <a:gd name="T56" fmla="*/ 1 w 312"/>
                <a:gd name="T57" fmla="*/ 120 h 326"/>
                <a:gd name="T58" fmla="*/ 1 w 312"/>
                <a:gd name="T59" fmla="*/ 101 h 326"/>
                <a:gd name="T60" fmla="*/ 1 w 312"/>
                <a:gd name="T61" fmla="*/ 85 h 326"/>
                <a:gd name="T62" fmla="*/ 1 w 312"/>
                <a:gd name="T63" fmla="*/ 54 h 326"/>
                <a:gd name="T64" fmla="*/ 1 w 312"/>
                <a:gd name="T65" fmla="*/ 20 h 3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2"/>
                <a:gd name="T100" fmla="*/ 0 h 326"/>
                <a:gd name="T101" fmla="*/ 312 w 312"/>
                <a:gd name="T102" fmla="*/ 326 h 3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2" h="326">
                  <a:moveTo>
                    <a:pt x="81" y="0"/>
                  </a:moveTo>
                  <a:lnTo>
                    <a:pt x="40" y="30"/>
                  </a:lnTo>
                  <a:lnTo>
                    <a:pt x="79" y="48"/>
                  </a:lnTo>
                  <a:lnTo>
                    <a:pt x="120" y="68"/>
                  </a:lnTo>
                  <a:lnTo>
                    <a:pt x="157" y="86"/>
                  </a:lnTo>
                  <a:lnTo>
                    <a:pt x="190" y="106"/>
                  </a:lnTo>
                  <a:lnTo>
                    <a:pt x="220" y="125"/>
                  </a:lnTo>
                  <a:lnTo>
                    <a:pt x="231" y="135"/>
                  </a:lnTo>
                  <a:lnTo>
                    <a:pt x="255" y="121"/>
                  </a:lnTo>
                  <a:lnTo>
                    <a:pt x="223" y="128"/>
                  </a:lnTo>
                  <a:lnTo>
                    <a:pt x="233" y="138"/>
                  </a:lnTo>
                  <a:lnTo>
                    <a:pt x="240" y="147"/>
                  </a:lnTo>
                  <a:lnTo>
                    <a:pt x="246" y="157"/>
                  </a:lnTo>
                  <a:lnTo>
                    <a:pt x="277" y="149"/>
                  </a:lnTo>
                  <a:lnTo>
                    <a:pt x="244" y="149"/>
                  </a:lnTo>
                  <a:lnTo>
                    <a:pt x="246" y="159"/>
                  </a:lnTo>
                  <a:lnTo>
                    <a:pt x="247" y="167"/>
                  </a:lnTo>
                  <a:lnTo>
                    <a:pt x="246" y="167"/>
                  </a:lnTo>
                  <a:lnTo>
                    <a:pt x="242" y="178"/>
                  </a:lnTo>
                  <a:lnTo>
                    <a:pt x="275" y="178"/>
                  </a:lnTo>
                  <a:lnTo>
                    <a:pt x="246" y="170"/>
                  </a:lnTo>
                  <a:lnTo>
                    <a:pt x="238" y="180"/>
                  </a:lnTo>
                  <a:lnTo>
                    <a:pt x="227" y="190"/>
                  </a:lnTo>
                  <a:lnTo>
                    <a:pt x="257" y="198"/>
                  </a:lnTo>
                  <a:lnTo>
                    <a:pt x="233" y="184"/>
                  </a:lnTo>
                  <a:lnTo>
                    <a:pt x="218" y="194"/>
                  </a:lnTo>
                  <a:lnTo>
                    <a:pt x="201" y="205"/>
                  </a:lnTo>
                  <a:lnTo>
                    <a:pt x="183" y="215"/>
                  </a:lnTo>
                  <a:lnTo>
                    <a:pt x="140" y="236"/>
                  </a:lnTo>
                  <a:lnTo>
                    <a:pt x="96" y="255"/>
                  </a:lnTo>
                  <a:lnTo>
                    <a:pt x="55" y="273"/>
                  </a:lnTo>
                  <a:lnTo>
                    <a:pt x="37" y="280"/>
                  </a:lnTo>
                  <a:lnTo>
                    <a:pt x="20" y="287"/>
                  </a:lnTo>
                  <a:lnTo>
                    <a:pt x="7" y="293"/>
                  </a:lnTo>
                  <a:lnTo>
                    <a:pt x="0" y="299"/>
                  </a:lnTo>
                  <a:lnTo>
                    <a:pt x="46" y="326"/>
                  </a:lnTo>
                  <a:lnTo>
                    <a:pt x="55" y="320"/>
                  </a:lnTo>
                  <a:lnTo>
                    <a:pt x="68" y="314"/>
                  </a:lnTo>
                  <a:lnTo>
                    <a:pt x="85" y="308"/>
                  </a:lnTo>
                  <a:lnTo>
                    <a:pt x="103" y="300"/>
                  </a:lnTo>
                  <a:lnTo>
                    <a:pt x="144" y="283"/>
                  </a:lnTo>
                  <a:lnTo>
                    <a:pt x="188" y="264"/>
                  </a:lnTo>
                  <a:lnTo>
                    <a:pt x="231" y="243"/>
                  </a:lnTo>
                  <a:lnTo>
                    <a:pt x="249" y="232"/>
                  </a:lnTo>
                  <a:lnTo>
                    <a:pt x="266" y="222"/>
                  </a:lnTo>
                  <a:lnTo>
                    <a:pt x="281" y="211"/>
                  </a:lnTo>
                  <a:lnTo>
                    <a:pt x="288" y="205"/>
                  </a:lnTo>
                  <a:lnTo>
                    <a:pt x="299" y="194"/>
                  </a:lnTo>
                  <a:lnTo>
                    <a:pt x="307" y="185"/>
                  </a:lnTo>
                  <a:lnTo>
                    <a:pt x="308" y="178"/>
                  </a:lnTo>
                  <a:lnTo>
                    <a:pt x="312" y="169"/>
                  </a:lnTo>
                  <a:lnTo>
                    <a:pt x="279" y="168"/>
                  </a:lnTo>
                  <a:lnTo>
                    <a:pt x="312" y="170"/>
                  </a:lnTo>
                  <a:lnTo>
                    <a:pt x="312" y="159"/>
                  </a:lnTo>
                  <a:lnTo>
                    <a:pt x="310" y="149"/>
                  </a:lnTo>
                  <a:lnTo>
                    <a:pt x="307" y="142"/>
                  </a:lnTo>
                  <a:lnTo>
                    <a:pt x="301" y="133"/>
                  </a:lnTo>
                  <a:lnTo>
                    <a:pt x="294" y="123"/>
                  </a:lnTo>
                  <a:lnTo>
                    <a:pt x="284" y="114"/>
                  </a:lnTo>
                  <a:lnTo>
                    <a:pt x="279" y="107"/>
                  </a:lnTo>
                  <a:lnTo>
                    <a:pt x="268" y="98"/>
                  </a:lnTo>
                  <a:lnTo>
                    <a:pt x="238" y="79"/>
                  </a:lnTo>
                  <a:lnTo>
                    <a:pt x="205" y="59"/>
                  </a:lnTo>
                  <a:lnTo>
                    <a:pt x="168" y="40"/>
                  </a:lnTo>
                  <a:lnTo>
                    <a:pt x="127" y="2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55" name="Freeform 130"/>
            <p:cNvSpPr>
              <a:spLocks/>
            </p:cNvSpPr>
            <p:nvPr/>
          </p:nvSpPr>
          <p:spPr bwMode="auto">
            <a:xfrm>
              <a:off x="4704" y="48"/>
              <a:ext cx="155" cy="321"/>
            </a:xfrm>
            <a:custGeom>
              <a:avLst/>
              <a:gdLst>
                <a:gd name="T0" fmla="*/ 0 w 311"/>
                <a:gd name="T1" fmla="*/ 28 h 324"/>
                <a:gd name="T2" fmla="*/ 0 w 311"/>
                <a:gd name="T3" fmla="*/ 53 h 324"/>
                <a:gd name="T4" fmla="*/ 0 w 311"/>
                <a:gd name="T5" fmla="*/ 92 h 324"/>
                <a:gd name="T6" fmla="*/ 0 w 311"/>
                <a:gd name="T7" fmla="*/ 120 h 324"/>
                <a:gd name="T8" fmla="*/ 0 w 311"/>
                <a:gd name="T9" fmla="*/ 114 h 324"/>
                <a:gd name="T10" fmla="*/ 0 w 311"/>
                <a:gd name="T11" fmla="*/ 133 h 324"/>
                <a:gd name="T12" fmla="*/ 0 w 311"/>
                <a:gd name="T13" fmla="*/ 135 h 324"/>
                <a:gd name="T14" fmla="*/ 0 w 311"/>
                <a:gd name="T15" fmla="*/ 144 h 324"/>
                <a:gd name="T16" fmla="*/ 0 w 311"/>
                <a:gd name="T17" fmla="*/ 151 h 324"/>
                <a:gd name="T18" fmla="*/ 0 w 311"/>
                <a:gd name="T19" fmla="*/ 156 h 324"/>
                <a:gd name="T20" fmla="*/ 0 w 311"/>
                <a:gd name="T21" fmla="*/ 157 h 324"/>
                <a:gd name="T22" fmla="*/ 0 w 311"/>
                <a:gd name="T23" fmla="*/ 170 h 324"/>
                <a:gd name="T24" fmla="*/ 0 w 311"/>
                <a:gd name="T25" fmla="*/ 167 h 324"/>
                <a:gd name="T26" fmla="*/ 0 w 311"/>
                <a:gd name="T27" fmla="*/ 188 h 324"/>
                <a:gd name="T28" fmla="*/ 0 w 311"/>
                <a:gd name="T29" fmla="*/ 228 h 324"/>
                <a:gd name="T30" fmla="*/ 0 w 311"/>
                <a:gd name="T31" fmla="*/ 250 h 324"/>
                <a:gd name="T32" fmla="*/ 0 w 311"/>
                <a:gd name="T33" fmla="*/ 258 h 324"/>
                <a:gd name="T34" fmla="*/ 0 w 311"/>
                <a:gd name="T35" fmla="*/ 285 h 324"/>
                <a:gd name="T36" fmla="*/ 0 w 311"/>
                <a:gd name="T37" fmla="*/ 273 h 324"/>
                <a:gd name="T38" fmla="*/ 0 w 311"/>
                <a:gd name="T39" fmla="*/ 263 h 324"/>
                <a:gd name="T40" fmla="*/ 0 w 311"/>
                <a:gd name="T41" fmla="*/ 236 h 324"/>
                <a:gd name="T42" fmla="*/ 0 w 311"/>
                <a:gd name="T43" fmla="*/ 205 h 324"/>
                <a:gd name="T44" fmla="*/ 0 w 311"/>
                <a:gd name="T45" fmla="*/ 184 h 324"/>
                <a:gd name="T46" fmla="*/ 0 w 311"/>
                <a:gd name="T47" fmla="*/ 167 h 324"/>
                <a:gd name="T48" fmla="*/ 0 w 311"/>
                <a:gd name="T49" fmla="*/ 156 h 324"/>
                <a:gd name="T50" fmla="*/ 0 w 311"/>
                <a:gd name="T51" fmla="*/ 152 h 324"/>
                <a:gd name="T52" fmla="*/ 0 w 311"/>
                <a:gd name="T53" fmla="*/ 152 h 324"/>
                <a:gd name="T54" fmla="*/ 0 w 311"/>
                <a:gd name="T55" fmla="*/ 135 h 324"/>
                <a:gd name="T56" fmla="*/ 0 w 311"/>
                <a:gd name="T57" fmla="*/ 118 h 324"/>
                <a:gd name="T58" fmla="*/ 0 w 311"/>
                <a:gd name="T59" fmla="*/ 99 h 324"/>
                <a:gd name="T60" fmla="*/ 0 w 311"/>
                <a:gd name="T61" fmla="*/ 83 h 324"/>
                <a:gd name="T62" fmla="*/ 0 w 311"/>
                <a:gd name="T63" fmla="*/ 53 h 324"/>
                <a:gd name="T64" fmla="*/ 0 w 311"/>
                <a:gd name="T65" fmla="*/ 19 h 3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324"/>
                <a:gd name="T101" fmla="*/ 311 w 311"/>
                <a:gd name="T102" fmla="*/ 324 h 32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324">
                  <a:moveTo>
                    <a:pt x="83" y="0"/>
                  </a:moveTo>
                  <a:lnTo>
                    <a:pt x="41" y="28"/>
                  </a:lnTo>
                  <a:lnTo>
                    <a:pt x="78" y="46"/>
                  </a:lnTo>
                  <a:lnTo>
                    <a:pt x="118" y="66"/>
                  </a:lnTo>
                  <a:lnTo>
                    <a:pt x="155" y="85"/>
                  </a:lnTo>
                  <a:lnTo>
                    <a:pt x="190" y="105"/>
                  </a:lnTo>
                  <a:lnTo>
                    <a:pt x="218" y="124"/>
                  </a:lnTo>
                  <a:lnTo>
                    <a:pt x="229" y="133"/>
                  </a:lnTo>
                  <a:lnTo>
                    <a:pt x="253" y="119"/>
                  </a:lnTo>
                  <a:lnTo>
                    <a:pt x="222" y="127"/>
                  </a:lnTo>
                  <a:lnTo>
                    <a:pt x="231" y="136"/>
                  </a:lnTo>
                  <a:lnTo>
                    <a:pt x="238" y="146"/>
                  </a:lnTo>
                  <a:lnTo>
                    <a:pt x="244" y="155"/>
                  </a:lnTo>
                  <a:lnTo>
                    <a:pt x="275" y="148"/>
                  </a:lnTo>
                  <a:lnTo>
                    <a:pt x="242" y="148"/>
                  </a:lnTo>
                  <a:lnTo>
                    <a:pt x="244" y="157"/>
                  </a:lnTo>
                  <a:lnTo>
                    <a:pt x="246" y="166"/>
                  </a:lnTo>
                  <a:lnTo>
                    <a:pt x="244" y="166"/>
                  </a:lnTo>
                  <a:lnTo>
                    <a:pt x="240" y="176"/>
                  </a:lnTo>
                  <a:lnTo>
                    <a:pt x="274" y="176"/>
                  </a:lnTo>
                  <a:lnTo>
                    <a:pt x="244" y="169"/>
                  </a:lnTo>
                  <a:lnTo>
                    <a:pt x="237" y="178"/>
                  </a:lnTo>
                  <a:lnTo>
                    <a:pt x="226" y="189"/>
                  </a:lnTo>
                  <a:lnTo>
                    <a:pt x="255" y="196"/>
                  </a:lnTo>
                  <a:lnTo>
                    <a:pt x="231" y="182"/>
                  </a:lnTo>
                  <a:lnTo>
                    <a:pt x="216" y="193"/>
                  </a:lnTo>
                  <a:lnTo>
                    <a:pt x="200" y="203"/>
                  </a:lnTo>
                  <a:lnTo>
                    <a:pt x="181" y="214"/>
                  </a:lnTo>
                  <a:lnTo>
                    <a:pt x="140" y="235"/>
                  </a:lnTo>
                  <a:lnTo>
                    <a:pt x="96" y="254"/>
                  </a:lnTo>
                  <a:lnTo>
                    <a:pt x="55" y="272"/>
                  </a:lnTo>
                  <a:lnTo>
                    <a:pt x="37" y="279"/>
                  </a:lnTo>
                  <a:lnTo>
                    <a:pt x="20" y="285"/>
                  </a:lnTo>
                  <a:lnTo>
                    <a:pt x="7" y="291"/>
                  </a:lnTo>
                  <a:lnTo>
                    <a:pt x="0" y="298"/>
                  </a:lnTo>
                  <a:lnTo>
                    <a:pt x="46" y="324"/>
                  </a:lnTo>
                  <a:lnTo>
                    <a:pt x="55" y="319"/>
                  </a:lnTo>
                  <a:lnTo>
                    <a:pt x="68" y="312"/>
                  </a:lnTo>
                  <a:lnTo>
                    <a:pt x="85" y="306"/>
                  </a:lnTo>
                  <a:lnTo>
                    <a:pt x="103" y="299"/>
                  </a:lnTo>
                  <a:lnTo>
                    <a:pt x="144" y="281"/>
                  </a:lnTo>
                  <a:lnTo>
                    <a:pt x="189" y="262"/>
                  </a:lnTo>
                  <a:lnTo>
                    <a:pt x="229" y="241"/>
                  </a:lnTo>
                  <a:lnTo>
                    <a:pt x="248" y="231"/>
                  </a:lnTo>
                  <a:lnTo>
                    <a:pt x="264" y="220"/>
                  </a:lnTo>
                  <a:lnTo>
                    <a:pt x="279" y="210"/>
                  </a:lnTo>
                  <a:lnTo>
                    <a:pt x="287" y="203"/>
                  </a:lnTo>
                  <a:lnTo>
                    <a:pt x="298" y="193"/>
                  </a:lnTo>
                  <a:lnTo>
                    <a:pt x="305" y="183"/>
                  </a:lnTo>
                  <a:lnTo>
                    <a:pt x="307" y="176"/>
                  </a:lnTo>
                  <a:lnTo>
                    <a:pt x="311" y="168"/>
                  </a:lnTo>
                  <a:lnTo>
                    <a:pt x="277" y="167"/>
                  </a:lnTo>
                  <a:lnTo>
                    <a:pt x="311" y="169"/>
                  </a:lnTo>
                  <a:lnTo>
                    <a:pt x="311" y="157"/>
                  </a:lnTo>
                  <a:lnTo>
                    <a:pt x="309" y="148"/>
                  </a:lnTo>
                  <a:lnTo>
                    <a:pt x="305" y="140"/>
                  </a:lnTo>
                  <a:lnTo>
                    <a:pt x="300" y="131"/>
                  </a:lnTo>
                  <a:lnTo>
                    <a:pt x="292" y="121"/>
                  </a:lnTo>
                  <a:lnTo>
                    <a:pt x="283" y="112"/>
                  </a:lnTo>
                  <a:lnTo>
                    <a:pt x="277" y="106"/>
                  </a:lnTo>
                  <a:lnTo>
                    <a:pt x="266" y="96"/>
                  </a:lnTo>
                  <a:lnTo>
                    <a:pt x="238" y="77"/>
                  </a:lnTo>
                  <a:lnTo>
                    <a:pt x="203" y="57"/>
                  </a:lnTo>
                  <a:lnTo>
                    <a:pt x="166" y="39"/>
                  </a:lnTo>
                  <a:lnTo>
                    <a:pt x="126" y="1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6649" name="Text Box 17"/>
          <p:cNvSpPr txBox="1">
            <a:spLocks noChangeArrowheads="1"/>
          </p:cNvSpPr>
          <p:nvPr/>
        </p:nvSpPr>
        <p:spPr bwMode="auto">
          <a:xfrm>
            <a:off x="168721" y="41956"/>
            <a:ext cx="4094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C00000"/>
                </a:solidFill>
              </a:rPr>
              <a:t>2.2.3  </a:t>
            </a:r>
            <a:r>
              <a:rPr lang="zh-CN" altLang="en-US" sz="3200" b="1">
                <a:solidFill>
                  <a:srgbClr val="C00000"/>
                </a:solidFill>
              </a:rPr>
              <a:t>光的波粒二象性</a:t>
            </a:r>
          </a:p>
        </p:txBody>
      </p:sp>
      <p:sp>
        <p:nvSpPr>
          <p:cNvPr id="26650" name="Rectangle 27"/>
          <p:cNvSpPr>
            <a:spLocks noChangeArrowheads="1"/>
          </p:cNvSpPr>
          <p:nvPr/>
        </p:nvSpPr>
        <p:spPr bwMode="auto">
          <a:xfrm>
            <a:off x="6350" y="692150"/>
            <a:ext cx="9137650" cy="73025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4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4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4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84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4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5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61" grpId="0" autoUpdateAnimBg="0"/>
      <p:bldP spid="58463" grpId="0" autoUpdateAnimBg="0"/>
      <p:bldP spid="58464" grpId="0" autoUpdateAnimBg="0"/>
      <p:bldP spid="58469" grpId="0" autoUpdateAnimBg="0"/>
      <p:bldP spid="58476" grpId="0" animBg="1"/>
      <p:bldP spid="58477" grpId="0" animBg="1"/>
      <p:bldP spid="58478" grpId="0" animBg="1"/>
      <p:bldP spid="58479" grpId="0" animBg="1"/>
      <p:bldP spid="58480" grpId="0" animBg="1"/>
      <p:bldP spid="58484" grpId="0" animBg="1" autoUpdateAnimBg="0"/>
      <p:bldP spid="58485" grpId="0" animBg="1" autoUpdateAnimBg="0"/>
      <p:bldP spid="58486" grpId="0" animBg="1" autoUpdateAnimBg="0"/>
      <p:bldP spid="58487" grpId="0" animBg="1" autoUpdateAnimBg="0"/>
      <p:bldP spid="58488" grpId="0" animBg="1" autoUpdateAnimBg="0"/>
      <p:bldP spid="58489" grpId="0" animBg="1" autoUpdateAnimBg="0"/>
      <p:bldP spid="58490" grpId="0" animBg="1" autoUpdateAnimBg="0"/>
      <p:bldP spid="58491" grpId="0" animBg="1" autoUpdateAnimBg="0"/>
      <p:bldP spid="5849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Rectangle 82"/>
          <p:cNvSpPr>
            <a:spLocks noChangeArrowheads="1"/>
          </p:cNvSpPr>
          <p:nvPr/>
        </p:nvSpPr>
        <p:spPr bwMode="auto">
          <a:xfrm>
            <a:off x="304800" y="333375"/>
            <a:ext cx="31480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chemeClr val="accent2"/>
                </a:solidFill>
              </a:rPr>
              <a:t>2. </a:t>
            </a:r>
            <a:r>
              <a:rPr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基本关系式</a:t>
            </a:r>
            <a:endParaRPr lang="zh-CN" altLang="en-US" sz="1800" b="1">
              <a:solidFill>
                <a:schemeClr val="accent2"/>
              </a:solidFill>
            </a:endParaRPr>
          </a:p>
        </p:txBody>
      </p:sp>
      <p:graphicFrame>
        <p:nvGraphicFramePr>
          <p:cNvPr id="76883" name="Object 2"/>
          <p:cNvGraphicFramePr>
            <a:graphicFrameLocks noChangeAspect="1"/>
          </p:cNvGraphicFramePr>
          <p:nvPr/>
        </p:nvGraphicFramePr>
        <p:xfrm>
          <a:off x="1258888" y="1916113"/>
          <a:ext cx="15113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1640" imgH="177480" progId="Equation.DSMT4">
                  <p:embed/>
                </p:oleObj>
              </mc:Choice>
              <mc:Fallback>
                <p:oleObj name="Equation" r:id="rId3" imgW="431640" imgH="177480" progId="Equation.DSMT4">
                  <p:embed/>
                  <p:pic>
                    <p:nvPicPr>
                      <p:cNvPr id="768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16113"/>
                        <a:ext cx="1511300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84" name="Object 3"/>
          <p:cNvGraphicFramePr>
            <a:graphicFrameLocks noChangeAspect="1"/>
          </p:cNvGraphicFramePr>
          <p:nvPr/>
        </p:nvGraphicFramePr>
        <p:xfrm>
          <a:off x="6659563" y="1700213"/>
          <a:ext cx="1373187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393480" progId="Equation.DSMT4">
                  <p:embed/>
                </p:oleObj>
              </mc:Choice>
              <mc:Fallback>
                <p:oleObj name="Equation" r:id="rId5" imgW="419040" imgH="393480" progId="Equation.DSMT4">
                  <p:embed/>
                  <p:pic>
                    <p:nvPicPr>
                      <p:cNvPr id="7688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700213"/>
                        <a:ext cx="1373187" cy="10271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89" name="Text Box 89"/>
          <p:cNvSpPr txBox="1">
            <a:spLocks noChangeArrowheads="1"/>
          </p:cNvSpPr>
          <p:nvPr/>
        </p:nvSpPr>
        <p:spPr bwMode="auto">
          <a:xfrm>
            <a:off x="2460625" y="981075"/>
            <a:ext cx="1524000" cy="461963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粒子性</a:t>
            </a:r>
          </a:p>
        </p:txBody>
      </p:sp>
      <p:sp>
        <p:nvSpPr>
          <p:cNvPr id="76890" name="Text Box 90"/>
          <p:cNvSpPr txBox="1">
            <a:spLocks noChangeArrowheads="1"/>
          </p:cNvSpPr>
          <p:nvPr/>
        </p:nvSpPr>
        <p:spPr bwMode="auto">
          <a:xfrm>
            <a:off x="5356225" y="981075"/>
            <a:ext cx="1447800" cy="461963"/>
          </a:xfrm>
          <a:prstGeom prst="rect">
            <a:avLst/>
          </a:prstGeom>
          <a:solidFill>
            <a:srgbClr val="FFFF99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波动性</a:t>
            </a:r>
          </a:p>
        </p:txBody>
      </p:sp>
      <p:grpSp>
        <p:nvGrpSpPr>
          <p:cNvPr id="2" name="Group 159"/>
          <p:cNvGrpSpPr>
            <a:grpSpLocks/>
          </p:cNvGrpSpPr>
          <p:nvPr/>
        </p:nvGrpSpPr>
        <p:grpSpPr bwMode="auto">
          <a:xfrm>
            <a:off x="2994025" y="1557338"/>
            <a:ext cx="3306763" cy="1300162"/>
            <a:chOff x="1200" y="1053"/>
            <a:chExt cx="2083" cy="819"/>
          </a:xfrm>
        </p:grpSpPr>
        <p:graphicFrame>
          <p:nvGraphicFramePr>
            <p:cNvPr id="10248" name="Object 11"/>
            <p:cNvGraphicFramePr>
              <a:graphicFrameLocks noChangeAspect="1"/>
            </p:cNvGraphicFramePr>
            <p:nvPr/>
          </p:nvGraphicFramePr>
          <p:xfrm>
            <a:off x="1200" y="1057"/>
            <a:ext cx="25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835" imgH="139518" progId="Equation.3">
                    <p:embed/>
                  </p:oleObj>
                </mc:Choice>
                <mc:Fallback>
                  <p:oleObj name="Equation" r:id="rId7" imgW="126835" imgH="139518" progId="Equation.3">
                    <p:embed/>
                    <p:pic>
                      <p:nvPicPr>
                        <p:cNvPr id="1024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057"/>
                          <a:ext cx="258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9" name="Object 12"/>
            <p:cNvGraphicFramePr>
              <a:graphicFrameLocks noChangeAspect="1"/>
            </p:cNvGraphicFramePr>
            <p:nvPr/>
          </p:nvGraphicFramePr>
          <p:xfrm>
            <a:off x="1223" y="1597"/>
            <a:ext cx="254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52280" imgH="164880" progId="Equation.DSMT4">
                    <p:embed/>
                  </p:oleObj>
                </mc:Choice>
                <mc:Fallback>
                  <p:oleObj name="Equation" r:id="rId9" imgW="152280" imgH="164880" progId="Equation.DSMT4">
                    <p:embed/>
                    <p:pic>
                      <p:nvPicPr>
                        <p:cNvPr id="1024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3" y="1597"/>
                          <a:ext cx="254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0" name="Object 13"/>
            <p:cNvGraphicFramePr>
              <a:graphicFrameLocks noChangeAspect="1"/>
            </p:cNvGraphicFramePr>
            <p:nvPr/>
          </p:nvGraphicFramePr>
          <p:xfrm>
            <a:off x="3024" y="1584"/>
            <a:ext cx="259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26835" imgH="139518" progId="Equation.3">
                    <p:embed/>
                  </p:oleObj>
                </mc:Choice>
                <mc:Fallback>
                  <p:oleObj name="Equation" r:id="rId11" imgW="126835" imgH="139518" progId="Equation.3">
                    <p:embed/>
                    <p:pic>
                      <p:nvPicPr>
                        <p:cNvPr id="1025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584"/>
                          <a:ext cx="259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1" name="Object 14"/>
            <p:cNvGraphicFramePr>
              <a:graphicFrameLocks noChangeAspect="1"/>
            </p:cNvGraphicFramePr>
            <p:nvPr/>
          </p:nvGraphicFramePr>
          <p:xfrm>
            <a:off x="2994" y="1053"/>
            <a:ext cx="266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39579" imgH="177646" progId="Equation.3">
                    <p:embed/>
                  </p:oleObj>
                </mc:Choice>
                <mc:Fallback>
                  <p:oleObj name="Equation" r:id="rId13" imgW="139579" imgH="177646" progId="Equation.3">
                    <p:embed/>
                    <p:pic>
                      <p:nvPicPr>
                        <p:cNvPr id="1025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4" y="1053"/>
                          <a:ext cx="266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56" name="Group 158"/>
          <p:cNvGrpSpPr>
            <a:grpSpLocks/>
          </p:cNvGrpSpPr>
          <p:nvPr/>
        </p:nvGrpSpPr>
        <p:grpSpPr bwMode="auto">
          <a:xfrm>
            <a:off x="3451225" y="1785938"/>
            <a:ext cx="2362200" cy="838200"/>
            <a:chOff x="1488" y="1197"/>
            <a:chExt cx="1488" cy="528"/>
          </a:xfrm>
        </p:grpSpPr>
        <p:graphicFrame>
          <p:nvGraphicFramePr>
            <p:cNvPr id="10247" name="Object 10"/>
            <p:cNvGraphicFramePr>
              <a:graphicFrameLocks noChangeAspect="1"/>
            </p:cNvGraphicFramePr>
            <p:nvPr/>
          </p:nvGraphicFramePr>
          <p:xfrm>
            <a:off x="2142" y="1307"/>
            <a:ext cx="258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14300" imgH="171602" progId="Equation.3">
                    <p:embed/>
                  </p:oleObj>
                </mc:Choice>
                <mc:Fallback>
                  <p:oleObj name="Equation" r:id="rId15" imgW="114300" imgH="171602" progId="Equation.3">
                    <p:embed/>
                    <p:pic>
                      <p:nvPicPr>
                        <p:cNvPr id="1024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2" y="1307"/>
                          <a:ext cx="258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5" name="Line 98"/>
            <p:cNvSpPr>
              <a:spLocks noChangeShapeType="1"/>
            </p:cNvSpPr>
            <p:nvPr/>
          </p:nvSpPr>
          <p:spPr bwMode="auto">
            <a:xfrm flipH="1" flipV="1">
              <a:off x="1488" y="1197"/>
              <a:ext cx="576" cy="24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99"/>
            <p:cNvSpPr>
              <a:spLocks noChangeShapeType="1"/>
            </p:cNvSpPr>
            <p:nvPr/>
          </p:nvSpPr>
          <p:spPr bwMode="auto">
            <a:xfrm flipH="1">
              <a:off x="1488" y="1581"/>
              <a:ext cx="576" cy="14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Line 100"/>
            <p:cNvSpPr>
              <a:spLocks noChangeShapeType="1"/>
            </p:cNvSpPr>
            <p:nvPr/>
          </p:nvSpPr>
          <p:spPr bwMode="auto">
            <a:xfrm>
              <a:off x="2448" y="1533"/>
              <a:ext cx="528" cy="1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Line 101"/>
            <p:cNvSpPr>
              <a:spLocks noChangeShapeType="1"/>
            </p:cNvSpPr>
            <p:nvPr/>
          </p:nvSpPr>
          <p:spPr bwMode="auto">
            <a:xfrm flipV="1">
              <a:off x="2448" y="1245"/>
              <a:ext cx="528" cy="19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714375" y="2928938"/>
            <a:ext cx="5929313" cy="892175"/>
            <a:chOff x="384" y="3758"/>
            <a:chExt cx="3735" cy="562"/>
          </a:xfrm>
        </p:grpSpPr>
        <p:graphicFrame>
          <p:nvGraphicFramePr>
            <p:cNvPr id="10246" name="Object 79"/>
            <p:cNvGraphicFramePr>
              <a:graphicFrameLocks noChangeAspect="1"/>
            </p:cNvGraphicFramePr>
            <p:nvPr/>
          </p:nvGraphicFramePr>
          <p:xfrm>
            <a:off x="2569" y="3758"/>
            <a:ext cx="1550" cy="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977760" imgH="393480" progId="Equation.DSMT4">
                    <p:embed/>
                  </p:oleObj>
                </mc:Choice>
                <mc:Fallback>
                  <p:oleObj name="Equation" r:id="rId17" imgW="977760" imgH="393480" progId="Equation.DSMT4">
                    <p:embed/>
                    <p:pic>
                      <p:nvPicPr>
                        <p:cNvPr id="10246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9" y="3758"/>
                          <a:ext cx="1550" cy="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4" name="Text Box 38"/>
            <p:cNvSpPr txBox="1">
              <a:spLocks noChangeArrowheads="1"/>
            </p:cNvSpPr>
            <p:nvPr/>
          </p:nvSpPr>
          <p:spPr bwMode="auto">
            <a:xfrm>
              <a:off x="384" y="3894"/>
              <a:ext cx="3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宋体" panose="02010600030101010101" pitchFamily="2" charset="-122"/>
                </a:rPr>
                <a:t>光，波长和频率的关系</a:t>
              </a:r>
              <a:r>
                <a:rPr lang="en-US" altLang="zh-CN" b="1">
                  <a:latin typeface="宋体" panose="02010600030101010101" pitchFamily="2" charset="-122"/>
                </a:rPr>
                <a:t>:</a:t>
              </a:r>
            </a:p>
          </p:txBody>
        </p:sp>
      </p:grpSp>
      <p:grpSp>
        <p:nvGrpSpPr>
          <p:cNvPr id="5" name="组合 24"/>
          <p:cNvGrpSpPr>
            <a:grpSpLocks/>
          </p:cNvGrpSpPr>
          <p:nvPr/>
        </p:nvGrpSpPr>
        <p:grpSpPr bwMode="auto">
          <a:xfrm>
            <a:off x="683568" y="4137028"/>
            <a:ext cx="4785197" cy="496888"/>
            <a:chOff x="684213" y="3492348"/>
            <a:chExt cx="4785237" cy="496571"/>
          </a:xfrm>
        </p:grpSpPr>
        <p:graphicFrame>
          <p:nvGraphicFramePr>
            <p:cNvPr id="76885" name="Object 4"/>
            <p:cNvGraphicFramePr>
              <a:graphicFrameLocks noChangeAspect="1"/>
            </p:cNvGraphicFramePr>
            <p:nvPr/>
          </p:nvGraphicFramePr>
          <p:xfrm>
            <a:off x="3348531" y="3492348"/>
            <a:ext cx="2120919" cy="496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863280" imgH="203040" progId="Equation.DSMT4">
                    <p:embed/>
                  </p:oleObj>
                </mc:Choice>
                <mc:Fallback>
                  <p:oleObj name="Equation" r:id="rId19" imgW="863280" imgH="203040" progId="Equation.DSMT4">
                    <p:embed/>
                    <p:pic>
                      <p:nvPicPr>
                        <p:cNvPr id="7688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8531" y="3492348"/>
                          <a:ext cx="2120919" cy="4965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3" name="矩形 29"/>
            <p:cNvSpPr>
              <a:spLocks noChangeArrowheads="1"/>
            </p:cNvSpPr>
            <p:nvPr/>
          </p:nvSpPr>
          <p:spPr bwMode="auto">
            <a:xfrm>
              <a:off x="684213" y="3527425"/>
              <a:ext cx="1808523" cy="46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/>
                <a:t>光子的能量 </a:t>
              </a:r>
              <a:endParaRPr lang="zh-CN" altLang="en-US"/>
            </a:p>
          </p:txBody>
        </p: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83568" y="6033467"/>
            <a:ext cx="2633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光子的运动质量</a:t>
            </a:r>
          </a:p>
        </p:txBody>
      </p:sp>
      <p:graphicFrame>
        <p:nvGraphicFramePr>
          <p:cNvPr id="10267" name="Object 27"/>
          <p:cNvGraphicFramePr>
            <a:graphicFrameLocks noChangeAspect="1"/>
          </p:cNvGraphicFramePr>
          <p:nvPr/>
        </p:nvGraphicFramePr>
        <p:xfrm>
          <a:off x="3326184" y="4725144"/>
          <a:ext cx="18938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761760" imgH="393480" progId="Equation.DSMT4">
                  <p:embed/>
                </p:oleObj>
              </mc:Choice>
              <mc:Fallback>
                <p:oleObj name="Equation" r:id="rId21" imgW="761760" imgH="393480" progId="Equation.DSMT4">
                  <p:embed/>
                  <p:pic>
                    <p:nvPicPr>
                      <p:cNvPr id="1026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6184" y="4725144"/>
                        <a:ext cx="189388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83568" y="4993432"/>
            <a:ext cx="1731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光子的动量</a:t>
            </a:r>
            <a:endParaRPr lang="zh-CN" altLang="en-US"/>
          </a:p>
        </p:txBody>
      </p:sp>
      <p:graphicFrame>
        <p:nvGraphicFramePr>
          <p:cNvPr id="31" name="Object 27"/>
          <p:cNvGraphicFramePr>
            <a:graphicFrameLocks noChangeAspect="1"/>
          </p:cNvGraphicFramePr>
          <p:nvPr/>
        </p:nvGraphicFramePr>
        <p:xfrm>
          <a:off x="3347864" y="5733256"/>
          <a:ext cx="2082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838080" imgH="393480" progId="Equation.DSMT4">
                  <p:embed/>
                </p:oleObj>
              </mc:Choice>
              <mc:Fallback>
                <p:oleObj name="Equation" r:id="rId23" imgW="838080" imgH="393480" progId="Equation.DSMT4">
                  <p:embed/>
                  <p:pic>
                    <p:nvPicPr>
                      <p:cNvPr id="3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733256"/>
                        <a:ext cx="20828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774655" y="4608789"/>
            <a:ext cx="2393032" cy="1095297"/>
            <a:chOff x="5774655" y="4608789"/>
            <a:chExt cx="2393032" cy="1095297"/>
          </a:xfrm>
        </p:grpSpPr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6524625" y="5242123"/>
              <a:ext cx="164306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chemeClr val="accent2"/>
                  </a:solidFill>
                </a:rPr>
                <a:t>线性色散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603082" y="4608789"/>
              <a:ext cx="1257300" cy="550068"/>
              <a:chOff x="6603082" y="4608789"/>
              <a:chExt cx="1257300" cy="550068"/>
            </a:xfrm>
          </p:grpSpPr>
          <p:sp>
            <p:nvSpPr>
              <p:cNvPr id="28" name="矩形 27"/>
              <p:cNvSpPr>
                <a:spLocks noChangeArrowheads="1"/>
              </p:cNvSpPr>
              <p:nvPr/>
            </p:nvSpPr>
            <p:spPr bwMode="auto">
              <a:xfrm>
                <a:off x="6603082" y="4608789"/>
                <a:ext cx="1257300" cy="550068"/>
              </a:xfrm>
              <a:prstGeom prst="rect">
                <a:avLst/>
              </a:prstGeom>
              <a:noFill/>
              <a:ln w="19050" algn="ctr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graphicFrame>
            <p:nvGraphicFramePr>
              <p:cNvPr id="32" name="Object 27"/>
              <p:cNvGraphicFramePr>
                <a:graphicFrameLocks noChangeAspect="1"/>
              </p:cNvGraphicFramePr>
              <p:nvPr/>
            </p:nvGraphicFramePr>
            <p:xfrm>
              <a:off x="6635599" y="4666886"/>
              <a:ext cx="1200150" cy="4730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482400" imgH="190440" progId="Equation.DSMT4">
                      <p:embed/>
                    </p:oleObj>
                  </mc:Choice>
                  <mc:Fallback>
                    <p:oleObj name="Equation" r:id="rId25" imgW="482400" imgH="190440" progId="Equation.DSMT4">
                      <p:embed/>
                      <p:pic>
                        <p:nvPicPr>
                          <p:cNvPr id="32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35599" y="4666886"/>
                            <a:ext cx="1200150" cy="4730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右箭头 6"/>
            <p:cNvSpPr/>
            <p:nvPr/>
          </p:nvSpPr>
          <p:spPr bwMode="auto">
            <a:xfrm>
              <a:off x="5774655" y="4670367"/>
              <a:ext cx="237505" cy="414817"/>
            </a:xfrm>
            <a:prstGeom prst="rightArrow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75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89" grpId="0" animBg="1" autoUpdateAnimBg="0"/>
      <p:bldP spid="76890" grpId="0" animBg="1" autoUpdateAnimBg="0"/>
      <p:bldP spid="27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074" descr="superbild"/>
          <p:cNvPicPr>
            <a:picLocks noChangeAspect="1" noChangeArrowheads="1"/>
          </p:cNvPicPr>
          <p:nvPr/>
        </p:nvPicPr>
        <p:blipFill>
          <a:blip r:embed="rId2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WordArt 3075"/>
          <p:cNvSpPr>
            <a:spLocks noChangeArrowheads="1" noChangeShapeType="1" noTextEdit="1"/>
          </p:cNvSpPr>
          <p:nvPr/>
        </p:nvSpPr>
        <p:spPr bwMode="auto">
          <a:xfrm>
            <a:off x="2362200" y="990600"/>
            <a:ext cx="4495800" cy="914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25400">
                  <a:solidFill>
                    <a:srgbClr val="FFCC99"/>
                  </a:solidFill>
                  <a:round/>
                  <a:headEnd/>
                  <a:tailEnd/>
                </a:ln>
                <a:solidFill>
                  <a:srgbClr val="3366FF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大学物理</a:t>
            </a:r>
          </a:p>
        </p:txBody>
      </p:sp>
      <p:sp>
        <p:nvSpPr>
          <p:cNvPr id="19460" name="WordArt 3076"/>
          <p:cNvSpPr>
            <a:spLocks noChangeArrowheads="1" noChangeShapeType="1" noTextEdit="1"/>
          </p:cNvSpPr>
          <p:nvPr/>
        </p:nvSpPr>
        <p:spPr bwMode="auto">
          <a:xfrm>
            <a:off x="1428750" y="2438400"/>
            <a:ext cx="6400800" cy="1981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8000" b="1" kern="10">
                <a:ln w="25400">
                  <a:solidFill>
                    <a:srgbClr val="00CCFF"/>
                  </a:solidFill>
                  <a:round/>
                  <a:headEnd/>
                  <a:tailEnd/>
                </a:ln>
                <a:solidFill>
                  <a:srgbClr val="FD3F03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量子物理</a:t>
            </a:r>
          </a:p>
        </p:txBody>
      </p:sp>
      <p:sp>
        <p:nvSpPr>
          <p:cNvPr id="541701" name="Text Box 3077"/>
          <p:cNvSpPr txBox="1">
            <a:spLocks noChangeArrowheads="1"/>
          </p:cNvSpPr>
          <p:nvPr/>
        </p:nvSpPr>
        <p:spPr bwMode="auto">
          <a:xfrm>
            <a:off x="1327150" y="4937125"/>
            <a:ext cx="65833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6000" b="1">
                <a:solidFill>
                  <a:srgbClr val="DDF4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QUANTUM PHYSICS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59575" y="2481263"/>
            <a:ext cx="549275" cy="587375"/>
            <a:chOff x="4262" y="1790"/>
            <a:chExt cx="346" cy="370"/>
          </a:xfrm>
        </p:grpSpPr>
        <p:graphicFrame>
          <p:nvGraphicFramePr>
            <p:cNvPr id="11281" name="Object 4"/>
            <p:cNvGraphicFramePr>
              <a:graphicFrameLocks noChangeAspect="1"/>
            </p:cNvGraphicFramePr>
            <p:nvPr/>
          </p:nvGraphicFramePr>
          <p:xfrm>
            <a:off x="4351" y="1790"/>
            <a:ext cx="162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3840" imgH="123840" progId="Equation.3">
                    <p:embed/>
                  </p:oleObj>
                </mc:Choice>
                <mc:Fallback>
                  <p:oleObj name="Equation" r:id="rId3" imgW="123840" imgH="123840" progId="Equation.3">
                    <p:embed/>
                    <p:pic>
                      <p:nvPicPr>
                        <p:cNvPr id="1128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" y="1790"/>
                          <a:ext cx="162" cy="1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01" name="Text Box 5"/>
            <p:cNvSpPr txBox="1">
              <a:spLocks noChangeArrowheads="1"/>
            </p:cNvSpPr>
            <p:nvPr/>
          </p:nvSpPr>
          <p:spPr bwMode="auto">
            <a:xfrm>
              <a:off x="4262" y="1872"/>
              <a:ext cx="3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/>
                <a:t>e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999288" y="2133600"/>
            <a:ext cx="1676400" cy="792163"/>
            <a:chOff x="4409" y="1344"/>
            <a:chExt cx="1056" cy="499"/>
          </a:xfrm>
        </p:grpSpPr>
        <p:sp>
          <p:nvSpPr>
            <p:cNvPr id="11298" name="Line 7"/>
            <p:cNvSpPr>
              <a:spLocks noChangeShapeType="1"/>
            </p:cNvSpPr>
            <p:nvPr/>
          </p:nvSpPr>
          <p:spPr bwMode="auto">
            <a:xfrm>
              <a:off x="4409" y="161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9" name="Line 8"/>
            <p:cNvSpPr>
              <a:spLocks noChangeShapeType="1"/>
            </p:cNvSpPr>
            <p:nvPr/>
          </p:nvSpPr>
          <p:spPr bwMode="auto">
            <a:xfrm>
              <a:off x="4422" y="1344"/>
              <a:ext cx="635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0" name="Line 9"/>
            <p:cNvSpPr>
              <a:spLocks noChangeShapeType="1"/>
            </p:cNvSpPr>
            <p:nvPr/>
          </p:nvSpPr>
          <p:spPr bwMode="auto">
            <a:xfrm flipH="1">
              <a:off x="5012" y="161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359525" y="1844675"/>
            <a:ext cx="1731963" cy="1416050"/>
            <a:chOff x="3718" y="1056"/>
            <a:chExt cx="1091" cy="1209"/>
          </a:xfrm>
        </p:grpSpPr>
        <p:sp>
          <p:nvSpPr>
            <p:cNvPr id="11295" name="Line 11"/>
            <p:cNvSpPr>
              <a:spLocks noChangeShapeType="1"/>
            </p:cNvSpPr>
            <p:nvPr/>
          </p:nvSpPr>
          <p:spPr bwMode="auto">
            <a:xfrm>
              <a:off x="3744" y="16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96" name="Line 12"/>
            <p:cNvSpPr>
              <a:spLocks noChangeShapeType="1"/>
            </p:cNvSpPr>
            <p:nvPr/>
          </p:nvSpPr>
          <p:spPr bwMode="auto">
            <a:xfrm flipV="1">
              <a:off x="4128" y="1248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78" name="Object 13"/>
            <p:cNvGraphicFramePr>
              <a:graphicFrameLocks noChangeAspect="1"/>
            </p:cNvGraphicFramePr>
            <p:nvPr/>
          </p:nvGraphicFramePr>
          <p:xfrm>
            <a:off x="3718" y="1440"/>
            <a:ext cx="22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11278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8" y="1440"/>
                          <a:ext cx="222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9" name="Object 14"/>
            <p:cNvGraphicFramePr>
              <a:graphicFrameLocks noChangeAspect="1"/>
            </p:cNvGraphicFramePr>
            <p:nvPr/>
          </p:nvGraphicFramePr>
          <p:xfrm>
            <a:off x="4234" y="1056"/>
            <a:ext cx="20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39579" imgH="177646" progId="Equation.3">
                    <p:embed/>
                  </p:oleObj>
                </mc:Choice>
                <mc:Fallback>
                  <p:oleObj name="Equation" r:id="rId7" imgW="139579" imgH="177646" progId="Equation.3">
                    <p:embed/>
                    <p:pic>
                      <p:nvPicPr>
                        <p:cNvPr id="11279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4" y="1056"/>
                          <a:ext cx="202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97" name="Line 15"/>
            <p:cNvSpPr>
              <a:spLocks noChangeShapeType="1"/>
            </p:cNvSpPr>
            <p:nvPr/>
          </p:nvSpPr>
          <p:spPr bwMode="auto">
            <a:xfrm>
              <a:off x="4128" y="1680"/>
              <a:ext cx="624" cy="3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80" name="Object 16"/>
            <p:cNvGraphicFramePr>
              <a:graphicFrameLocks noChangeAspect="1"/>
            </p:cNvGraphicFramePr>
            <p:nvPr/>
          </p:nvGraphicFramePr>
          <p:xfrm>
            <a:off x="4455" y="2019"/>
            <a:ext cx="35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53670" imgH="177569" progId="Equation.3">
                    <p:embed/>
                  </p:oleObj>
                </mc:Choice>
                <mc:Fallback>
                  <p:oleObj name="Equation" r:id="rId9" imgW="253670" imgH="177569" progId="Equation.3">
                    <p:embed/>
                    <p:pic>
                      <p:nvPicPr>
                        <p:cNvPr id="1128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5" y="2019"/>
                          <a:ext cx="354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699375" y="2578100"/>
            <a:ext cx="328613" cy="346075"/>
            <a:chOff x="4463" y="1680"/>
            <a:chExt cx="298" cy="264"/>
          </a:xfrm>
        </p:grpSpPr>
        <p:sp>
          <p:nvSpPr>
            <p:cNvPr id="11294" name="Freeform 18"/>
            <p:cNvSpPr>
              <a:spLocks/>
            </p:cNvSpPr>
            <p:nvPr/>
          </p:nvSpPr>
          <p:spPr bwMode="auto">
            <a:xfrm>
              <a:off x="4463" y="1680"/>
              <a:ext cx="97" cy="192"/>
            </a:xfrm>
            <a:custGeom>
              <a:avLst/>
              <a:gdLst>
                <a:gd name="T0" fmla="*/ 96 w 97"/>
                <a:gd name="T1" fmla="*/ 0 h 143"/>
                <a:gd name="T2" fmla="*/ 81 w 97"/>
                <a:gd name="T3" fmla="*/ 3284 h 143"/>
                <a:gd name="T4" fmla="*/ 0 w 97"/>
                <a:gd name="T5" fmla="*/ 4907 h 143"/>
                <a:gd name="T6" fmla="*/ 0 60000 65536"/>
                <a:gd name="T7" fmla="*/ 0 60000 65536"/>
                <a:gd name="T8" fmla="*/ 0 60000 65536"/>
                <a:gd name="T9" fmla="*/ 0 w 97"/>
                <a:gd name="T10" fmla="*/ 0 h 143"/>
                <a:gd name="T11" fmla="*/ 97 w 97"/>
                <a:gd name="T12" fmla="*/ 143 h 1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" h="143">
                  <a:moveTo>
                    <a:pt x="96" y="0"/>
                  </a:moveTo>
                  <a:cubicBezTo>
                    <a:pt x="96" y="36"/>
                    <a:pt x="97" y="72"/>
                    <a:pt x="81" y="96"/>
                  </a:cubicBezTo>
                  <a:cubicBezTo>
                    <a:pt x="65" y="120"/>
                    <a:pt x="14" y="135"/>
                    <a:pt x="0" y="143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11277" name="Object 19"/>
            <p:cNvGraphicFramePr>
              <a:graphicFrameLocks noChangeAspect="1"/>
            </p:cNvGraphicFramePr>
            <p:nvPr/>
          </p:nvGraphicFramePr>
          <p:xfrm>
            <a:off x="4561" y="1707"/>
            <a:ext cx="200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39579" imgH="164957" progId="Equation.3">
                    <p:embed/>
                  </p:oleObj>
                </mc:Choice>
                <mc:Fallback>
                  <p:oleObj name="Equation" r:id="rId11" imgW="139579" imgH="164957" progId="Equation.3">
                    <p:embed/>
                    <p:pic>
                      <p:nvPicPr>
                        <p:cNvPr id="11277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707"/>
                          <a:ext cx="200" cy="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252" name="Text Box 20"/>
          <p:cNvSpPr txBox="1">
            <a:spLocks noChangeArrowheads="1"/>
          </p:cNvSpPr>
          <p:nvPr/>
        </p:nvSpPr>
        <p:spPr bwMode="auto">
          <a:xfrm>
            <a:off x="228600" y="1690688"/>
            <a:ext cx="487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解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r>
              <a:rPr kumimoji="1" lang="en-US" altLang="zh-CN" sz="2800" b="1"/>
              <a:t>1) </a:t>
            </a:r>
            <a:r>
              <a:rPr kumimoji="1" lang="zh-CN" altLang="en-US" sz="2800" b="1">
                <a:solidFill>
                  <a:schemeClr val="accent2"/>
                </a:solidFill>
              </a:rPr>
              <a:t>根据能量守恒定律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endParaRPr kumimoji="1" lang="en-US" altLang="zh-CN">
              <a:solidFill>
                <a:schemeClr val="accent2"/>
              </a:solidFill>
            </a:endParaRPr>
          </a:p>
        </p:txBody>
      </p:sp>
      <p:graphicFrame>
        <p:nvGraphicFramePr>
          <p:cNvPr id="95253" name="Object 21"/>
          <p:cNvGraphicFramePr>
            <a:graphicFrameLocks noChangeAspect="1"/>
          </p:cNvGraphicFramePr>
          <p:nvPr/>
        </p:nvGraphicFramePr>
        <p:xfrm>
          <a:off x="1060450" y="2133600"/>
          <a:ext cx="3900488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485900" imgH="241300" progId="Equation.3">
                  <p:embed/>
                </p:oleObj>
              </mc:Choice>
              <mc:Fallback>
                <p:oleObj name="Equation" r:id="rId13" imgW="1485900" imgH="241300" progId="Equation.3">
                  <p:embed/>
                  <p:pic>
                    <p:nvPicPr>
                      <p:cNvPr id="9525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2133600"/>
                        <a:ext cx="3900488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4" name="Object 22"/>
          <p:cNvGraphicFramePr>
            <a:graphicFrameLocks noChangeAspect="1"/>
          </p:cNvGraphicFramePr>
          <p:nvPr/>
        </p:nvGraphicFramePr>
        <p:xfrm>
          <a:off x="963613" y="2667000"/>
          <a:ext cx="49323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816100" imgH="241300" progId="Equation.3">
                  <p:embed/>
                </p:oleObj>
              </mc:Choice>
              <mc:Fallback>
                <p:oleObj name="Equation" r:id="rId15" imgW="1816100" imgH="241300" progId="Equation.3">
                  <p:embed/>
                  <p:pic>
                    <p:nvPicPr>
                      <p:cNvPr id="9525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2667000"/>
                        <a:ext cx="4932362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5" name="Object 23"/>
          <p:cNvGraphicFramePr>
            <a:graphicFrameLocks noChangeAspect="1"/>
          </p:cNvGraphicFramePr>
          <p:nvPr/>
        </p:nvGraphicFramePr>
        <p:xfrm>
          <a:off x="1571625" y="3200400"/>
          <a:ext cx="402113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52600" imgH="431800" progId="Equation.3">
                  <p:embed/>
                </p:oleObj>
              </mc:Choice>
              <mc:Fallback>
                <p:oleObj name="Equation" r:id="rId17" imgW="1752600" imgH="431800" progId="Equation.3">
                  <p:embed/>
                  <p:pic>
                    <p:nvPicPr>
                      <p:cNvPr id="9525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200400"/>
                        <a:ext cx="402113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56" name="Text Box 24"/>
          <p:cNvSpPr txBox="1">
            <a:spLocks noChangeArrowheads="1"/>
          </p:cNvSpPr>
          <p:nvPr/>
        </p:nvSpPr>
        <p:spPr bwMode="auto">
          <a:xfrm>
            <a:off x="457200" y="4129088"/>
            <a:ext cx="365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/>
              <a:t>2)</a:t>
            </a:r>
            <a:r>
              <a:rPr kumimoji="1" lang="en-US" altLang="zh-CN" sz="2800" b="1">
                <a:solidFill>
                  <a:srgbClr val="FF3300"/>
                </a:solidFill>
              </a:rPr>
              <a:t> </a:t>
            </a:r>
            <a:r>
              <a:rPr kumimoji="1" lang="zh-CN" altLang="en-US" sz="2800" b="1">
                <a:solidFill>
                  <a:schemeClr val="accent2"/>
                </a:solidFill>
              </a:rPr>
              <a:t>根据动量守恒定律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graphicFrame>
        <p:nvGraphicFramePr>
          <p:cNvPr id="95257" name="Object 25"/>
          <p:cNvGraphicFramePr>
            <a:graphicFrameLocks noChangeAspect="1"/>
          </p:cNvGraphicFramePr>
          <p:nvPr/>
        </p:nvGraphicFramePr>
        <p:xfrm>
          <a:off x="827088" y="4648200"/>
          <a:ext cx="21971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99753" imgH="241195" progId="Equation.3">
                  <p:embed/>
                </p:oleObj>
              </mc:Choice>
              <mc:Fallback>
                <p:oleObj name="Equation" r:id="rId19" imgW="799753" imgH="241195" progId="Equation.3">
                  <p:embed/>
                  <p:pic>
                    <p:nvPicPr>
                      <p:cNvPr id="9525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648200"/>
                        <a:ext cx="21971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8" name="Object 26"/>
          <p:cNvGraphicFramePr>
            <a:graphicFrameLocks noChangeAspect="1"/>
          </p:cNvGraphicFramePr>
          <p:nvPr/>
        </p:nvGraphicFramePr>
        <p:xfrm>
          <a:off x="3446463" y="4419600"/>
          <a:ext cx="484346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2057400" imgH="482600" progId="Equation.3">
                  <p:embed/>
                </p:oleObj>
              </mc:Choice>
              <mc:Fallback>
                <p:oleObj name="Equation" r:id="rId21" imgW="2057400" imgH="482600" progId="Equation.3">
                  <p:embed/>
                  <p:pic>
                    <p:nvPicPr>
                      <p:cNvPr id="9525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4419600"/>
                        <a:ext cx="4843462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9" name="Object 27"/>
          <p:cNvGraphicFramePr>
            <a:graphicFrameLocks noChangeAspect="1"/>
          </p:cNvGraphicFramePr>
          <p:nvPr/>
        </p:nvGraphicFramePr>
        <p:xfrm>
          <a:off x="749300" y="5486400"/>
          <a:ext cx="55784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641320" imgH="469800" progId="Equation.DSMT4">
                  <p:embed/>
                </p:oleObj>
              </mc:Choice>
              <mc:Fallback>
                <p:oleObj name="Equation" r:id="rId23" imgW="2641320" imgH="469800" progId="Equation.DSMT4">
                  <p:embed/>
                  <p:pic>
                    <p:nvPicPr>
                      <p:cNvPr id="95259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5486400"/>
                        <a:ext cx="5578475" cy="1071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60" name="Object 28"/>
          <p:cNvGraphicFramePr>
            <a:graphicFrameLocks noChangeAspect="1"/>
          </p:cNvGraphicFramePr>
          <p:nvPr/>
        </p:nvGraphicFramePr>
        <p:xfrm>
          <a:off x="6795715" y="6177235"/>
          <a:ext cx="17367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710891" imgH="203112" progId="Equation.3">
                  <p:embed/>
                </p:oleObj>
              </mc:Choice>
              <mc:Fallback>
                <p:oleObj name="Equation" r:id="rId25" imgW="710891" imgH="203112" progId="Equation.3">
                  <p:embed/>
                  <p:pic>
                    <p:nvPicPr>
                      <p:cNvPr id="9526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5715" y="6177235"/>
                        <a:ext cx="1736725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6156325" y="3141663"/>
            <a:ext cx="1482725" cy="1219200"/>
            <a:chOff x="3593" y="2064"/>
            <a:chExt cx="934" cy="768"/>
          </a:xfrm>
        </p:grpSpPr>
        <p:sp>
          <p:nvSpPr>
            <p:cNvPr id="11290" name="Line 31"/>
            <p:cNvSpPr>
              <a:spLocks noChangeShapeType="1"/>
            </p:cNvSpPr>
            <p:nvPr/>
          </p:nvSpPr>
          <p:spPr bwMode="auto">
            <a:xfrm flipV="1">
              <a:off x="3792" y="216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Line 32"/>
            <p:cNvSpPr>
              <a:spLocks noChangeShapeType="1"/>
            </p:cNvSpPr>
            <p:nvPr/>
          </p:nvSpPr>
          <p:spPr bwMode="auto">
            <a:xfrm>
              <a:off x="4224" y="24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33"/>
            <p:cNvSpPr>
              <a:spLocks noChangeShapeType="1"/>
            </p:cNvSpPr>
            <p:nvPr/>
          </p:nvSpPr>
          <p:spPr bwMode="auto">
            <a:xfrm>
              <a:off x="3792" y="244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34"/>
            <p:cNvSpPr>
              <a:spLocks noChangeShapeType="1"/>
            </p:cNvSpPr>
            <p:nvPr/>
          </p:nvSpPr>
          <p:spPr bwMode="auto">
            <a:xfrm>
              <a:off x="3792" y="2448"/>
              <a:ext cx="432" cy="28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73" name="Object 35"/>
            <p:cNvGraphicFramePr>
              <a:graphicFrameLocks noChangeAspect="1"/>
            </p:cNvGraphicFramePr>
            <p:nvPr/>
          </p:nvGraphicFramePr>
          <p:xfrm>
            <a:off x="3593" y="2064"/>
            <a:ext cx="1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164957" imgH="203024" progId="Equation.3">
                    <p:embed/>
                  </p:oleObj>
                </mc:Choice>
                <mc:Fallback>
                  <p:oleObj name="Equation" r:id="rId27" imgW="164957" imgH="203024" progId="Equation.3">
                    <p:embed/>
                    <p:pic>
                      <p:nvPicPr>
                        <p:cNvPr id="11273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" y="2064"/>
                          <a:ext cx="195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4" name="Object 36"/>
            <p:cNvGraphicFramePr>
              <a:graphicFrameLocks noChangeAspect="1"/>
            </p:cNvGraphicFramePr>
            <p:nvPr/>
          </p:nvGraphicFramePr>
          <p:xfrm>
            <a:off x="4197" y="2496"/>
            <a:ext cx="33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279279" imgH="203112" progId="Equation.3">
                    <p:embed/>
                  </p:oleObj>
                </mc:Choice>
                <mc:Fallback>
                  <p:oleObj name="Equation" r:id="rId29" imgW="279279" imgH="203112" progId="Equation.3">
                    <p:embed/>
                    <p:pic>
                      <p:nvPicPr>
                        <p:cNvPr id="11274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7" y="2496"/>
                          <a:ext cx="330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5" name="Object 37"/>
            <p:cNvGraphicFramePr>
              <a:graphicFrameLocks noChangeAspect="1"/>
            </p:cNvGraphicFramePr>
            <p:nvPr/>
          </p:nvGraphicFramePr>
          <p:xfrm>
            <a:off x="3707" y="2564"/>
            <a:ext cx="383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253670" imgH="177569" progId="Equation.3">
                    <p:embed/>
                  </p:oleObj>
                </mc:Choice>
                <mc:Fallback>
                  <p:oleObj name="Equation" r:id="rId31" imgW="253670" imgH="177569" progId="Equation.3">
                    <p:embed/>
                    <p:pic>
                      <p:nvPicPr>
                        <p:cNvPr id="11275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" y="2564"/>
                          <a:ext cx="383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6" name="Object 38"/>
            <p:cNvGraphicFramePr>
              <a:graphicFrameLocks noChangeAspect="1"/>
            </p:cNvGraphicFramePr>
            <p:nvPr/>
          </p:nvGraphicFramePr>
          <p:xfrm>
            <a:off x="4121" y="2160"/>
            <a:ext cx="21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77569" imgH="253670" progId="Equation.3">
                    <p:embed/>
                  </p:oleObj>
                </mc:Choice>
                <mc:Fallback>
                  <p:oleObj name="Equation" r:id="rId33" imgW="177569" imgH="253670" progId="Equation.3">
                    <p:embed/>
                    <p:pic>
                      <p:nvPicPr>
                        <p:cNvPr id="11276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" y="2160"/>
                          <a:ext cx="210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251520" y="116632"/>
            <a:ext cx="8641208" cy="1384995"/>
          </a:xfrm>
          <a:prstGeom prst="rect">
            <a:avLst/>
          </a:prstGeom>
          <a:solidFill>
            <a:srgbClr val="FFE7E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例</a:t>
            </a:r>
            <a:r>
              <a:rPr kumimoji="1" lang="en-US" altLang="zh-CN" sz="2800" b="1">
                <a:solidFill>
                  <a:schemeClr val="accent2"/>
                </a:solidFill>
              </a:rPr>
              <a:t>1:</a:t>
            </a:r>
            <a:r>
              <a:rPr kumimoji="1" lang="en-US" altLang="zh-CN" sz="2800" b="1"/>
              <a:t> X</a:t>
            </a:r>
            <a:r>
              <a:rPr kumimoji="1" lang="zh-CN" altLang="en-US" sz="2800" b="1"/>
              <a:t>射线与静止电子作用时</a:t>
            </a:r>
            <a:r>
              <a:rPr kumimoji="1" lang="en-US" altLang="zh-CN" sz="2800" b="1"/>
              <a:t>, </a:t>
            </a:r>
            <a:r>
              <a:rPr kumimoji="1" lang="zh-CN" altLang="en-US" sz="2800" b="1"/>
              <a:t>入射的</a:t>
            </a:r>
            <a:r>
              <a:rPr kumimoji="1" lang="en-US" altLang="zh-CN" sz="2800" b="1"/>
              <a:t>X</a:t>
            </a:r>
            <a:r>
              <a:rPr kumimoji="1" lang="zh-CN" altLang="zh-CN" sz="2800" b="1"/>
              <a:t>射线</a:t>
            </a:r>
            <a:r>
              <a:rPr kumimoji="1" lang="en-US" altLang="zh-CN" sz="2800" b="1"/>
              <a:t>(</a:t>
            </a:r>
            <a:r>
              <a:rPr kumimoji="1" lang="en-US" altLang="zh-CN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1" lang="en-US" altLang="zh-CN" sz="2800" b="1" baseline="-25000">
                <a:cs typeface="Times New Roman" panose="02020603050405020304" pitchFamily="18" charset="0"/>
              </a:rPr>
              <a:t>0 </a:t>
            </a:r>
            <a:r>
              <a:rPr kumimoji="1" lang="en-US" altLang="zh-CN" sz="2800" b="1">
                <a:cs typeface="Times New Roman" panose="02020603050405020304" pitchFamily="18" charset="0"/>
              </a:rPr>
              <a:t>= 0</a:t>
            </a:r>
            <a:r>
              <a:rPr kumimoji="1" lang="en-US" altLang="zh-CN" sz="2800" b="1"/>
              <a:t>.7</a:t>
            </a:r>
            <a:r>
              <a:rPr kumimoji="1" lang="en-US" altLang="zh-CN" sz="2800" b="1">
                <a:cs typeface="Times New Roman" panose="02020603050405020304" pitchFamily="18" charset="0"/>
              </a:rPr>
              <a:t>Å)</a:t>
            </a:r>
            <a:r>
              <a:rPr kumimoji="1" lang="zh-CN" altLang="en-US" sz="2800" b="1">
                <a:cs typeface="Times New Roman" panose="02020603050405020304" pitchFamily="18" charset="0"/>
              </a:rPr>
              <a:t>与</a:t>
            </a:r>
            <a:r>
              <a:rPr kumimoji="1" lang="zh-CN" altLang="en-US" sz="2800" b="1"/>
              <a:t>散射线</a:t>
            </a:r>
            <a:r>
              <a:rPr kumimoji="1" lang="en-US" altLang="zh-CN" sz="2800" b="1"/>
              <a:t>(</a:t>
            </a:r>
            <a:r>
              <a:rPr kumimoji="1" lang="en-US" altLang="zh-CN" sz="2800" b="1" i="1">
                <a:cs typeface="Times New Roman" panose="02020603050405020304" pitchFamily="18" charset="0"/>
                <a:sym typeface="Symbol" panose="05050102010706020507" pitchFamily="18" charset="2"/>
              </a:rPr>
              <a:t> </a:t>
            </a:r>
            <a:r>
              <a:rPr kumimoji="1" lang="en-US" altLang="zh-CN" sz="2800" b="1">
                <a:cs typeface="Times New Roman" panose="02020603050405020304" pitchFamily="18" charset="0"/>
              </a:rPr>
              <a:t>= 0</a:t>
            </a:r>
            <a:r>
              <a:rPr kumimoji="1" lang="en-US" altLang="zh-CN" sz="2800" b="1"/>
              <a:t>.72</a:t>
            </a:r>
            <a:r>
              <a:rPr kumimoji="1" lang="en-US" altLang="zh-CN" sz="2800" b="1">
                <a:cs typeface="Times New Roman" panose="02020603050405020304" pitchFamily="18" charset="0"/>
              </a:rPr>
              <a:t>Å)</a:t>
            </a:r>
            <a:r>
              <a:rPr kumimoji="1" lang="zh-CN" altLang="en-US" sz="2800" b="1"/>
              <a:t>互相垂直。 </a:t>
            </a:r>
            <a:r>
              <a:rPr kumimoji="1" lang="zh-CN" altLang="en-US" sz="2800" b="1">
                <a:solidFill>
                  <a:schemeClr val="accent2"/>
                </a:solidFill>
              </a:rPr>
              <a:t>求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r>
              <a:rPr kumimoji="1" lang="en-US" altLang="zh-CN" sz="2800" b="1">
                <a:solidFill>
                  <a:srgbClr val="0000FF"/>
                </a:solidFill>
              </a:rPr>
              <a:t> </a:t>
            </a:r>
            <a:r>
              <a:rPr kumimoji="1" lang="en-US" altLang="zh-CN" sz="2800" b="1"/>
              <a:t>1)</a:t>
            </a:r>
            <a:r>
              <a:rPr kumimoji="1" lang="zh-CN" altLang="en-US" sz="2800" b="1"/>
              <a:t>反冲电子动能</a:t>
            </a:r>
            <a:r>
              <a:rPr kumimoji="1" lang="en-US" altLang="zh-CN" sz="2800" b="1"/>
              <a:t>; </a:t>
            </a:r>
          </a:p>
          <a:p>
            <a:pPr eaLnBrk="1" hangingPunct="1"/>
            <a:r>
              <a:rPr kumimoji="1" lang="en-US" altLang="zh-CN" sz="2800" b="1"/>
              <a:t>2)</a:t>
            </a:r>
            <a:r>
              <a:rPr kumimoji="1" lang="zh-CN" altLang="en-US" sz="2800" b="1"/>
              <a:t>反冲电子运动方向与入射线方向的夹角。</a:t>
            </a:r>
            <a:endParaRPr kumimoji="1" lang="zh-CN" altLang="en-US" sz="2800" b="1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5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5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5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5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2" grpId="0" autoUpdateAnimBg="0"/>
      <p:bldP spid="9525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Text Box 2"/>
          <p:cNvSpPr txBox="1">
            <a:spLocks noChangeArrowheads="1"/>
          </p:cNvSpPr>
          <p:nvPr/>
        </p:nvSpPr>
        <p:spPr bwMode="auto">
          <a:xfrm>
            <a:off x="395288" y="260350"/>
            <a:ext cx="8280400" cy="1815882"/>
          </a:xfrm>
          <a:prstGeom prst="rect">
            <a:avLst/>
          </a:prstGeom>
          <a:solidFill>
            <a:srgbClr val="FFE7E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chemeClr val="accent2"/>
                </a:solidFill>
              </a:rPr>
              <a:t>例</a:t>
            </a:r>
            <a:r>
              <a:rPr lang="en-US" altLang="zh-CN" sz="2800" b="1">
                <a:solidFill>
                  <a:schemeClr val="accent2"/>
                </a:solidFill>
              </a:rPr>
              <a:t>2: </a:t>
            </a:r>
            <a:r>
              <a:rPr lang="zh-CN" altLang="en-US" sz="2800" b="1">
                <a:solidFill>
                  <a:schemeClr val="accent2"/>
                </a:solidFill>
              </a:rPr>
              <a:t>一束射线光子的波长为</a:t>
            </a:r>
            <a:r>
              <a:rPr lang="en-US" altLang="zh-CN" sz="2800" b="1">
                <a:solidFill>
                  <a:schemeClr val="accent2"/>
                </a:solidFill>
              </a:rPr>
              <a:t>6</a:t>
            </a:r>
            <a:r>
              <a:rPr lang="en-US" altLang="en-US" sz="2800" b="1">
                <a:solidFill>
                  <a:schemeClr val="accent2"/>
                </a:solidFill>
              </a:rPr>
              <a:t>×</a:t>
            </a:r>
            <a:r>
              <a:rPr lang="en-US" altLang="zh-CN" sz="2800" b="1">
                <a:solidFill>
                  <a:schemeClr val="accent2"/>
                </a:solidFill>
              </a:rPr>
              <a:t>10</a:t>
            </a:r>
            <a:r>
              <a:rPr lang="en-US" altLang="zh-CN" sz="2800" b="1" baseline="30000">
                <a:solidFill>
                  <a:schemeClr val="accent2"/>
                </a:solidFill>
              </a:rPr>
              <a:t>-3</a:t>
            </a:r>
            <a:r>
              <a:rPr lang="en-US" altLang="zh-CN" sz="2800" b="1">
                <a:solidFill>
                  <a:schemeClr val="accent2"/>
                </a:solidFill>
              </a:rPr>
              <a:t> nm, </a:t>
            </a:r>
            <a:r>
              <a:rPr lang="zh-CN" altLang="en-US" sz="2800" b="1">
                <a:solidFill>
                  <a:schemeClr val="accent2"/>
                </a:solidFill>
              </a:rPr>
              <a:t>与一个电子发生正碰</a:t>
            </a:r>
            <a:r>
              <a:rPr lang="en-US" altLang="zh-CN" sz="2800" b="1">
                <a:solidFill>
                  <a:schemeClr val="accent2"/>
                </a:solidFill>
              </a:rPr>
              <a:t>, </a:t>
            </a:r>
            <a:r>
              <a:rPr lang="zh-CN" altLang="en-US" sz="2800" b="1">
                <a:solidFill>
                  <a:schemeClr val="accent2"/>
                </a:solidFill>
              </a:rPr>
              <a:t>其散射角为</a:t>
            </a:r>
            <a:r>
              <a:rPr lang="en-US" altLang="zh-CN" sz="2800" b="1">
                <a:solidFill>
                  <a:schemeClr val="accent2"/>
                </a:solidFill>
              </a:rPr>
              <a:t>180</a:t>
            </a:r>
            <a:r>
              <a:rPr lang="en-US" altLang="zh-CN" sz="2800" b="1" baseline="30000">
                <a:solidFill>
                  <a:schemeClr val="accent2"/>
                </a:solidFill>
              </a:rPr>
              <a:t>0</a:t>
            </a:r>
            <a:r>
              <a:rPr lang="zh-CN" altLang="en-US" sz="2800" b="1">
                <a:solidFill>
                  <a:schemeClr val="accent2"/>
                </a:solidFill>
              </a:rPr>
              <a:t>（如图所示）。</a:t>
            </a:r>
            <a:endParaRPr lang="en-US" altLang="zh-CN" sz="2800" b="1">
              <a:solidFill>
                <a:schemeClr val="accent2"/>
              </a:solidFill>
            </a:endParaRPr>
          </a:p>
          <a:p>
            <a:r>
              <a:rPr lang="zh-CN" altLang="en-US" sz="2800" b="1">
                <a:solidFill>
                  <a:schemeClr val="accent2"/>
                </a:solidFill>
              </a:rPr>
              <a:t>试求：（</a:t>
            </a:r>
            <a:r>
              <a:rPr lang="en-US" altLang="zh-CN" sz="2800" b="1">
                <a:solidFill>
                  <a:schemeClr val="accent2"/>
                </a:solidFill>
              </a:rPr>
              <a:t>1</a:t>
            </a:r>
            <a:r>
              <a:rPr lang="zh-CN" altLang="en-US" sz="2800" b="1">
                <a:solidFill>
                  <a:schemeClr val="accent2"/>
                </a:solidFill>
              </a:rPr>
              <a:t>）射线光子波长的变化？</a:t>
            </a:r>
          </a:p>
          <a:p>
            <a:r>
              <a:rPr lang="zh-CN" altLang="en-US" sz="2800" b="1">
                <a:solidFill>
                  <a:schemeClr val="accent2"/>
                </a:solidFill>
              </a:rPr>
              <a:t>            （</a:t>
            </a:r>
            <a:r>
              <a:rPr lang="en-US" altLang="zh-CN" sz="2800" b="1">
                <a:solidFill>
                  <a:schemeClr val="accent2"/>
                </a:solidFill>
              </a:rPr>
              <a:t>2</a:t>
            </a:r>
            <a:r>
              <a:rPr lang="zh-CN" altLang="en-US" sz="2800" b="1">
                <a:solidFill>
                  <a:schemeClr val="accent2"/>
                </a:solidFill>
              </a:rPr>
              <a:t>）被碰电子的反冲动能是多少？</a:t>
            </a:r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6" name="Rectangle 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8" name="Rectangle 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9" name="Rectangle 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1" name="Rectangle 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2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547813" y="2781300"/>
            <a:ext cx="5832475" cy="3600450"/>
            <a:chOff x="1565" y="1933"/>
            <a:chExt cx="2495" cy="1815"/>
          </a:xfrm>
        </p:grpSpPr>
        <p:grpSp>
          <p:nvGrpSpPr>
            <p:cNvPr id="12304" name="Group 12"/>
            <p:cNvGrpSpPr>
              <a:grpSpLocks/>
            </p:cNvGrpSpPr>
            <p:nvPr/>
          </p:nvGrpSpPr>
          <p:grpSpPr bwMode="auto">
            <a:xfrm>
              <a:off x="1565" y="1933"/>
              <a:ext cx="2495" cy="1815"/>
              <a:chOff x="3600" y="3558"/>
              <a:chExt cx="3720" cy="2484"/>
            </a:xfrm>
          </p:grpSpPr>
          <p:sp>
            <p:nvSpPr>
              <p:cNvPr id="12305" name="Text Box 13"/>
              <p:cNvSpPr txBox="1">
                <a:spLocks noChangeArrowheads="1"/>
              </p:cNvSpPr>
              <p:nvPr/>
            </p:nvSpPr>
            <p:spPr bwMode="auto">
              <a:xfrm>
                <a:off x="3930" y="5574"/>
                <a:ext cx="3210" cy="468"/>
              </a:xfrm>
              <a:prstGeom prst="rect">
                <a:avLst/>
              </a:prstGeom>
              <a:solidFill>
                <a:srgbClr val="CCFFCC">
                  <a:alpha val="2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000" b="1">
                    <a:solidFill>
                      <a:srgbClr val="336600"/>
                    </a:solidFill>
                    <a:latin typeface="宋体" panose="02010600030101010101" pitchFamily="2" charset="-122"/>
                  </a:rPr>
                  <a:t>光子与静止电子的碰撞</a:t>
                </a:r>
                <a:endParaRPr lang="zh-CN" altLang="en-US" sz="2000" b="1">
                  <a:solidFill>
                    <a:srgbClr val="336600"/>
                  </a:solidFill>
                </a:endParaRPr>
              </a:p>
            </p:txBody>
          </p:sp>
          <p:sp>
            <p:nvSpPr>
              <p:cNvPr id="12306" name="Oval 14"/>
              <p:cNvSpPr>
                <a:spLocks noChangeArrowheads="1"/>
              </p:cNvSpPr>
              <p:nvPr/>
            </p:nvSpPr>
            <p:spPr bwMode="auto">
              <a:xfrm>
                <a:off x="5580" y="4194"/>
                <a:ext cx="333" cy="323"/>
              </a:xfrm>
              <a:prstGeom prst="ellipse">
                <a:avLst/>
              </a:prstGeom>
              <a:solidFill>
                <a:srgbClr val="CCFFCC">
                  <a:alpha val="29019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07" name="AutoShape 15"/>
              <p:cNvSpPr>
                <a:spLocks noChangeArrowheads="1"/>
              </p:cNvSpPr>
              <p:nvPr/>
            </p:nvSpPr>
            <p:spPr bwMode="auto">
              <a:xfrm>
                <a:off x="5475" y="4503"/>
                <a:ext cx="180" cy="312"/>
              </a:xfrm>
              <a:prstGeom prst="downArrow">
                <a:avLst>
                  <a:gd name="adj1" fmla="val 50000"/>
                  <a:gd name="adj2" fmla="val 43333"/>
                </a:avLst>
              </a:prstGeom>
              <a:solidFill>
                <a:srgbClr val="CCFFCC">
                  <a:alpha val="29019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eaVert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08" name="Line 16"/>
              <p:cNvSpPr>
                <a:spLocks noChangeShapeType="1"/>
              </p:cNvSpPr>
              <p:nvPr/>
            </p:nvSpPr>
            <p:spPr bwMode="auto">
              <a:xfrm>
                <a:off x="6780" y="4893"/>
                <a:ext cx="540" cy="1"/>
              </a:xfrm>
              <a:prstGeom prst="line">
                <a:avLst/>
              </a:prstGeom>
              <a:noFill/>
              <a:ln w="28575">
                <a:solidFill>
                  <a:srgbClr val="969696"/>
                </a:solidFill>
                <a:round/>
                <a:headE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9" name="Text Box 17"/>
              <p:cNvSpPr txBox="1">
                <a:spLocks noChangeArrowheads="1"/>
              </p:cNvSpPr>
              <p:nvPr/>
            </p:nvSpPr>
            <p:spPr bwMode="auto">
              <a:xfrm>
                <a:off x="3988" y="3558"/>
                <a:ext cx="117" cy="315"/>
              </a:xfrm>
              <a:prstGeom prst="rect">
                <a:avLst/>
              </a:prstGeom>
              <a:solidFill>
                <a:srgbClr val="CCFFCC">
                  <a:alpha val="2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endParaRPr lang="zh-CN" altLang="zh-CN"/>
              </a:p>
            </p:txBody>
          </p:sp>
          <p:sp>
            <p:nvSpPr>
              <p:cNvPr id="12310" name="Freeform 18"/>
              <p:cNvSpPr>
                <a:spLocks/>
              </p:cNvSpPr>
              <p:nvPr/>
            </p:nvSpPr>
            <p:spPr bwMode="auto">
              <a:xfrm>
                <a:off x="3780" y="4170"/>
                <a:ext cx="1620" cy="156"/>
              </a:xfrm>
              <a:custGeom>
                <a:avLst/>
                <a:gdLst>
                  <a:gd name="T0" fmla="*/ 0 w 2574"/>
                  <a:gd name="T1" fmla="*/ 0 h 403"/>
                  <a:gd name="T2" fmla="*/ 1 w 2574"/>
                  <a:gd name="T3" fmla="*/ 0 h 403"/>
                  <a:gd name="T4" fmla="*/ 1 w 2574"/>
                  <a:gd name="T5" fmla="*/ 0 h 403"/>
                  <a:gd name="T6" fmla="*/ 2 w 2574"/>
                  <a:gd name="T7" fmla="*/ 0 h 403"/>
                  <a:gd name="T8" fmla="*/ 3 w 2574"/>
                  <a:gd name="T9" fmla="*/ 0 h 403"/>
                  <a:gd name="T10" fmla="*/ 3 w 2574"/>
                  <a:gd name="T11" fmla="*/ 0 h 403"/>
                  <a:gd name="T12" fmla="*/ 4 w 2574"/>
                  <a:gd name="T13" fmla="*/ 0 h 403"/>
                  <a:gd name="T14" fmla="*/ 4 w 2574"/>
                  <a:gd name="T15" fmla="*/ 0 h 4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74"/>
                  <a:gd name="T25" fmla="*/ 0 h 403"/>
                  <a:gd name="T26" fmla="*/ 2574 w 2574"/>
                  <a:gd name="T27" fmla="*/ 403 h 4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74" h="403">
                    <a:moveTo>
                      <a:pt x="0" y="275"/>
                    </a:moveTo>
                    <a:cubicBezTo>
                      <a:pt x="57" y="231"/>
                      <a:pt x="223" y="0"/>
                      <a:pt x="345" y="11"/>
                    </a:cubicBezTo>
                    <a:cubicBezTo>
                      <a:pt x="467" y="22"/>
                      <a:pt x="608" y="334"/>
                      <a:pt x="735" y="341"/>
                    </a:cubicBezTo>
                    <a:cubicBezTo>
                      <a:pt x="862" y="348"/>
                      <a:pt x="973" y="46"/>
                      <a:pt x="1110" y="56"/>
                    </a:cubicBezTo>
                    <a:cubicBezTo>
                      <a:pt x="1247" y="66"/>
                      <a:pt x="1430" y="399"/>
                      <a:pt x="1560" y="401"/>
                    </a:cubicBezTo>
                    <a:cubicBezTo>
                      <a:pt x="1690" y="403"/>
                      <a:pt x="1771" y="92"/>
                      <a:pt x="1890" y="71"/>
                    </a:cubicBezTo>
                    <a:cubicBezTo>
                      <a:pt x="2009" y="50"/>
                      <a:pt x="2160" y="239"/>
                      <a:pt x="2274" y="276"/>
                    </a:cubicBezTo>
                    <a:cubicBezTo>
                      <a:pt x="2388" y="313"/>
                      <a:pt x="2512" y="288"/>
                      <a:pt x="2574" y="291"/>
                    </a:cubicBezTo>
                  </a:path>
                </a:pathLst>
              </a:custGeom>
              <a:solidFill>
                <a:srgbClr val="CCFFCC">
                  <a:alpha val="29019"/>
                </a:srgbClr>
              </a:solidFill>
              <a:ln w="25400">
                <a:solidFill>
                  <a:srgbClr val="000000"/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11" name="Text Box 19"/>
              <p:cNvSpPr txBox="1">
                <a:spLocks noChangeArrowheads="1"/>
              </p:cNvSpPr>
              <p:nvPr/>
            </p:nvSpPr>
            <p:spPr bwMode="auto">
              <a:xfrm>
                <a:off x="5760" y="4014"/>
                <a:ext cx="540" cy="315"/>
              </a:xfrm>
              <a:prstGeom prst="rect">
                <a:avLst/>
              </a:prstGeom>
              <a:solidFill>
                <a:srgbClr val="CCFFCC">
                  <a:alpha val="2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2312" name="Text Box 20"/>
              <p:cNvSpPr txBox="1">
                <a:spLocks noChangeArrowheads="1"/>
              </p:cNvSpPr>
              <p:nvPr/>
            </p:nvSpPr>
            <p:spPr bwMode="auto">
              <a:xfrm>
                <a:off x="6645" y="4690"/>
                <a:ext cx="117" cy="316"/>
              </a:xfrm>
              <a:prstGeom prst="rect">
                <a:avLst/>
              </a:prstGeom>
              <a:solidFill>
                <a:srgbClr val="CCFFCC">
                  <a:alpha val="2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endParaRPr lang="zh-CN" altLang="zh-CN"/>
              </a:p>
            </p:txBody>
          </p:sp>
          <p:sp>
            <p:nvSpPr>
              <p:cNvPr id="12313" name="Freeform 21"/>
              <p:cNvSpPr>
                <a:spLocks/>
              </p:cNvSpPr>
              <p:nvPr/>
            </p:nvSpPr>
            <p:spPr bwMode="auto">
              <a:xfrm>
                <a:off x="3600" y="4760"/>
                <a:ext cx="1800" cy="160"/>
              </a:xfrm>
              <a:custGeom>
                <a:avLst/>
                <a:gdLst>
                  <a:gd name="T0" fmla="*/ 0 w 2805"/>
                  <a:gd name="T1" fmla="*/ 0 h 446"/>
                  <a:gd name="T2" fmla="*/ 1 w 2805"/>
                  <a:gd name="T3" fmla="*/ 0 h 446"/>
                  <a:gd name="T4" fmla="*/ 1 w 2805"/>
                  <a:gd name="T5" fmla="*/ 0 h 446"/>
                  <a:gd name="T6" fmla="*/ 2 w 2805"/>
                  <a:gd name="T7" fmla="*/ 0 h 446"/>
                  <a:gd name="T8" fmla="*/ 3 w 2805"/>
                  <a:gd name="T9" fmla="*/ 0 h 446"/>
                  <a:gd name="T10" fmla="*/ 3 w 2805"/>
                  <a:gd name="T11" fmla="*/ 0 h 446"/>
                  <a:gd name="T12" fmla="*/ 4 w 2805"/>
                  <a:gd name="T13" fmla="*/ 0 h 446"/>
                  <a:gd name="T14" fmla="*/ 5 w 2805"/>
                  <a:gd name="T15" fmla="*/ 0 h 446"/>
                  <a:gd name="T16" fmla="*/ 5 w 2805"/>
                  <a:gd name="T17" fmla="*/ 0 h 4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05"/>
                  <a:gd name="T28" fmla="*/ 0 h 446"/>
                  <a:gd name="T29" fmla="*/ 2805 w 2805"/>
                  <a:gd name="T30" fmla="*/ 446 h 44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05" h="446">
                    <a:moveTo>
                      <a:pt x="0" y="246"/>
                    </a:moveTo>
                    <a:cubicBezTo>
                      <a:pt x="39" y="244"/>
                      <a:pt x="165" y="254"/>
                      <a:pt x="234" y="217"/>
                    </a:cubicBezTo>
                    <a:cubicBezTo>
                      <a:pt x="303" y="180"/>
                      <a:pt x="319" y="0"/>
                      <a:pt x="414" y="22"/>
                    </a:cubicBezTo>
                    <a:cubicBezTo>
                      <a:pt x="509" y="44"/>
                      <a:pt x="664" y="349"/>
                      <a:pt x="804" y="352"/>
                    </a:cubicBezTo>
                    <a:cubicBezTo>
                      <a:pt x="944" y="355"/>
                      <a:pt x="1109" y="35"/>
                      <a:pt x="1254" y="37"/>
                    </a:cubicBezTo>
                    <a:cubicBezTo>
                      <a:pt x="1399" y="39"/>
                      <a:pt x="1544" y="362"/>
                      <a:pt x="1674" y="367"/>
                    </a:cubicBezTo>
                    <a:cubicBezTo>
                      <a:pt x="1804" y="372"/>
                      <a:pt x="1911" y="57"/>
                      <a:pt x="2034" y="67"/>
                    </a:cubicBezTo>
                    <a:cubicBezTo>
                      <a:pt x="2157" y="77"/>
                      <a:pt x="2287" y="406"/>
                      <a:pt x="2415" y="426"/>
                    </a:cubicBezTo>
                    <a:cubicBezTo>
                      <a:pt x="2543" y="446"/>
                      <a:pt x="2724" y="236"/>
                      <a:pt x="2805" y="186"/>
                    </a:cubicBezTo>
                  </a:path>
                </a:pathLst>
              </a:custGeom>
              <a:solidFill>
                <a:srgbClr val="CCFFCC">
                  <a:alpha val="29019"/>
                </a:srgbClr>
              </a:solidFill>
              <a:ln w="2222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14" name="Text Box 22"/>
              <p:cNvSpPr txBox="1">
                <a:spLocks noChangeArrowheads="1"/>
              </p:cNvSpPr>
              <p:nvPr/>
            </p:nvSpPr>
            <p:spPr bwMode="auto">
              <a:xfrm>
                <a:off x="3959" y="4808"/>
                <a:ext cx="118" cy="315"/>
              </a:xfrm>
              <a:prstGeom prst="rect">
                <a:avLst/>
              </a:prstGeom>
              <a:solidFill>
                <a:srgbClr val="CCFFCC">
                  <a:alpha val="2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/>
                <a:endParaRPr lang="zh-CN" altLang="zh-CN"/>
              </a:p>
            </p:txBody>
          </p:sp>
          <p:sp>
            <p:nvSpPr>
              <p:cNvPr id="12315" name="Oval 23"/>
              <p:cNvSpPr>
                <a:spLocks noChangeArrowheads="1"/>
              </p:cNvSpPr>
              <p:nvPr/>
            </p:nvSpPr>
            <p:spPr bwMode="auto">
              <a:xfrm>
                <a:off x="6447" y="4739"/>
                <a:ext cx="333" cy="334"/>
              </a:xfrm>
              <a:prstGeom prst="ellipse">
                <a:avLst/>
              </a:prstGeom>
              <a:solidFill>
                <a:srgbClr val="CCFFCC">
                  <a:alpha val="29019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graphicFrame>
          <p:nvGraphicFramePr>
            <p:cNvPr id="12290" name="Object 24"/>
            <p:cNvGraphicFramePr>
              <a:graphicFrameLocks noChangeAspect="1"/>
            </p:cNvGraphicFramePr>
            <p:nvPr/>
          </p:nvGraphicFramePr>
          <p:xfrm>
            <a:off x="2018" y="2886"/>
            <a:ext cx="411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1613" imgH="406224" progId="Equation.3">
                    <p:embed/>
                  </p:oleObj>
                </mc:Choice>
                <mc:Fallback>
                  <p:oleObj name="公式" r:id="rId2" imgW="431613" imgH="406224" progId="Equation.3">
                    <p:embed/>
                    <p:pic>
                      <p:nvPicPr>
                        <p:cNvPr id="1229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2886"/>
                          <a:ext cx="411" cy="391"/>
                        </a:xfrm>
                        <a:prstGeom prst="rect">
                          <a:avLst/>
                        </a:prstGeom>
                        <a:solidFill>
                          <a:srgbClr val="CCFFCC">
                            <a:alpha val="29019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1" name="Object 25"/>
            <p:cNvGraphicFramePr>
              <a:graphicFrameLocks noChangeAspect="1"/>
            </p:cNvGraphicFramePr>
            <p:nvPr/>
          </p:nvGraphicFramePr>
          <p:xfrm>
            <a:off x="1927" y="2024"/>
            <a:ext cx="545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533169" imgH="444307" progId="Equation.3">
                    <p:embed/>
                  </p:oleObj>
                </mc:Choice>
                <mc:Fallback>
                  <p:oleObj name="公式" r:id="rId4" imgW="533169" imgH="444307" progId="Equation.3">
                    <p:embed/>
                    <p:pic>
                      <p:nvPicPr>
                        <p:cNvPr id="1229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2024"/>
                          <a:ext cx="545" cy="353"/>
                        </a:xfrm>
                        <a:prstGeom prst="rect">
                          <a:avLst/>
                        </a:prstGeom>
                        <a:solidFill>
                          <a:srgbClr val="CCFFCC">
                            <a:alpha val="29019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" name="Object 26"/>
            <p:cNvGraphicFramePr>
              <a:graphicFrameLocks noChangeAspect="1"/>
            </p:cNvGraphicFramePr>
            <p:nvPr/>
          </p:nvGraphicFramePr>
          <p:xfrm>
            <a:off x="3696" y="2976"/>
            <a:ext cx="26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90500" imgH="228600" progId="Equation.3">
                    <p:embed/>
                  </p:oleObj>
                </mc:Choice>
                <mc:Fallback>
                  <p:oleObj name="公式" r:id="rId6" imgW="190500" imgH="228600" progId="Equation.3">
                    <p:embed/>
                    <p:pic>
                      <p:nvPicPr>
                        <p:cNvPr id="1229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976"/>
                          <a:ext cx="264" cy="317"/>
                        </a:xfrm>
                        <a:prstGeom prst="rect">
                          <a:avLst/>
                        </a:prstGeom>
                        <a:solidFill>
                          <a:srgbClr val="CCFFCC">
                            <a:alpha val="29019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27"/>
            <p:cNvGraphicFramePr>
              <a:graphicFrameLocks noChangeAspect="1"/>
            </p:cNvGraphicFramePr>
            <p:nvPr/>
          </p:nvGraphicFramePr>
          <p:xfrm>
            <a:off x="3152" y="2160"/>
            <a:ext cx="338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15806" imgH="228501" progId="Equation.3">
                    <p:embed/>
                  </p:oleObj>
                </mc:Choice>
                <mc:Fallback>
                  <p:oleObj name="公式" r:id="rId8" imgW="215806" imgH="228501" progId="Equation.3">
                    <p:embed/>
                    <p:pic>
                      <p:nvPicPr>
                        <p:cNvPr id="1229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2160"/>
                          <a:ext cx="338" cy="364"/>
                        </a:xfrm>
                        <a:prstGeom prst="rect">
                          <a:avLst/>
                        </a:prstGeom>
                        <a:solidFill>
                          <a:srgbClr val="CCFFCC">
                            <a:alpha val="29019"/>
                          </a:srgb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68323" name="Object 3"/>
          <p:cNvGraphicFramePr>
            <a:graphicFrameLocks noChangeAspect="1"/>
          </p:cNvGraphicFramePr>
          <p:nvPr/>
        </p:nvGraphicFramePr>
        <p:xfrm>
          <a:off x="827584" y="1556792"/>
          <a:ext cx="6842125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228840" imgH="1035000" progId="Equation.3">
                  <p:embed/>
                </p:oleObj>
              </mc:Choice>
              <mc:Fallback>
                <p:oleObj name="公式" r:id="rId2" imgW="3228840" imgH="1035000" progId="Equation.3">
                  <p:embed/>
                  <p:pic>
                    <p:nvPicPr>
                      <p:cNvPr id="568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556792"/>
                        <a:ext cx="6842125" cy="223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8324" name="Text Box 4"/>
          <p:cNvSpPr txBox="1">
            <a:spLocks noChangeArrowheads="1"/>
          </p:cNvSpPr>
          <p:nvPr/>
        </p:nvSpPr>
        <p:spPr bwMode="auto">
          <a:xfrm>
            <a:off x="683568" y="4437112"/>
            <a:ext cx="43926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accent2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）入射光子的能量为 </a:t>
            </a:r>
          </a:p>
        </p:txBody>
      </p:sp>
      <p:graphicFrame>
        <p:nvGraphicFramePr>
          <p:cNvPr id="568326" name="Object 6"/>
          <p:cNvGraphicFramePr>
            <a:graphicFrameLocks noChangeAspect="1"/>
          </p:cNvGraphicFramePr>
          <p:nvPr/>
        </p:nvGraphicFramePr>
        <p:xfrm>
          <a:off x="1099493" y="5086399"/>
          <a:ext cx="721677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18840" imgH="528840" progId="Equation.3">
                  <p:embed/>
                </p:oleObj>
              </mc:Choice>
              <mc:Fallback>
                <p:oleObj name="公式" r:id="rId4" imgW="3318840" imgH="528840" progId="Equation.3">
                  <p:embed/>
                  <p:pic>
                    <p:nvPicPr>
                      <p:cNvPr id="568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493" y="5086399"/>
                        <a:ext cx="7216775" cy="115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0825" y="404813"/>
            <a:ext cx="8497888" cy="946150"/>
            <a:chOff x="158" y="255"/>
            <a:chExt cx="5353" cy="596"/>
          </a:xfrm>
        </p:grpSpPr>
        <p:sp>
          <p:nvSpPr>
            <p:cNvPr id="13320" name="Text Box 10"/>
            <p:cNvSpPr txBox="1">
              <a:spLocks noChangeArrowheads="1"/>
            </p:cNvSpPr>
            <p:nvPr/>
          </p:nvSpPr>
          <p:spPr bwMode="auto">
            <a:xfrm>
              <a:off x="158" y="255"/>
              <a:ext cx="535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1260475" indent="-1260475"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accent2"/>
                  </a:solidFill>
                </a:rPr>
                <a:t>解（</a:t>
              </a:r>
              <a:r>
                <a:rPr lang="en-US" altLang="zh-CN" sz="2800" b="1">
                  <a:solidFill>
                    <a:schemeClr val="accent2"/>
                  </a:solidFill>
                </a:rPr>
                <a:t>1</a:t>
              </a:r>
              <a:r>
                <a:rPr lang="zh-CN" altLang="en-US" sz="2800" b="1">
                  <a:solidFill>
                    <a:schemeClr val="accent2"/>
                  </a:solidFill>
                </a:rPr>
                <a:t>）将散射角             代入康普顿散射公式可求出波长的改变量：</a:t>
              </a:r>
            </a:p>
          </p:txBody>
        </p:sp>
        <p:graphicFrame>
          <p:nvGraphicFramePr>
            <p:cNvPr id="13316" name="Object 11"/>
            <p:cNvGraphicFramePr>
              <a:graphicFrameLocks noChangeAspect="1"/>
            </p:cNvGraphicFramePr>
            <p:nvPr/>
          </p:nvGraphicFramePr>
          <p:xfrm>
            <a:off x="1906" y="264"/>
            <a:ext cx="7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652680" imgH="225000" progId="Equation.3">
                    <p:embed/>
                  </p:oleObj>
                </mc:Choice>
                <mc:Fallback>
                  <p:oleObj name="公式" r:id="rId6" imgW="652680" imgH="225000" progId="Equation.3">
                    <p:embed/>
                    <p:pic>
                      <p:nvPicPr>
                        <p:cNvPr id="13316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6" y="264"/>
                          <a:ext cx="72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Text Box 2"/>
          <p:cNvSpPr txBox="1">
            <a:spLocks noChangeArrowheads="1"/>
          </p:cNvSpPr>
          <p:nvPr/>
        </p:nvSpPr>
        <p:spPr bwMode="auto">
          <a:xfrm>
            <a:off x="539750" y="476250"/>
            <a:ext cx="3671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散射光子的能量为 </a:t>
            </a:r>
          </a:p>
        </p:txBody>
      </p:sp>
      <p:graphicFrame>
        <p:nvGraphicFramePr>
          <p:cNvPr id="569348" name="Object 4"/>
          <p:cNvGraphicFramePr>
            <a:graphicFrameLocks noChangeAspect="1"/>
          </p:cNvGraphicFramePr>
          <p:nvPr/>
        </p:nvGraphicFramePr>
        <p:xfrm>
          <a:off x="1066800" y="1143000"/>
          <a:ext cx="6697663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38840" imgH="1035000" progId="Equation.3">
                  <p:embed/>
                </p:oleObj>
              </mc:Choice>
              <mc:Fallback>
                <p:oleObj name="公式" r:id="rId2" imgW="3138840" imgH="1035000" progId="Equation.3">
                  <p:embed/>
                  <p:pic>
                    <p:nvPicPr>
                      <p:cNvPr id="569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43000"/>
                        <a:ext cx="6697663" cy="217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9349" name="Text Box 5"/>
          <p:cNvSpPr txBox="1">
            <a:spLocks noChangeArrowheads="1"/>
          </p:cNvSpPr>
          <p:nvPr/>
        </p:nvSpPr>
        <p:spPr bwMode="auto">
          <a:xfrm>
            <a:off x="539750" y="3502025"/>
            <a:ext cx="7777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至于被碰电子，根据能量守恒，它所获得的动能等于入射光子与散射光子的能量之差 </a:t>
            </a:r>
          </a:p>
        </p:txBody>
      </p:sp>
      <p:graphicFrame>
        <p:nvGraphicFramePr>
          <p:cNvPr id="569351" name="Object 7"/>
          <p:cNvGraphicFramePr>
            <a:graphicFrameLocks noChangeAspect="1"/>
          </p:cNvGraphicFramePr>
          <p:nvPr/>
        </p:nvGraphicFramePr>
        <p:xfrm>
          <a:off x="1187450" y="4797425"/>
          <a:ext cx="57610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497680" imgH="258840" progId="Equation.3">
                  <p:embed/>
                </p:oleObj>
              </mc:Choice>
              <mc:Fallback>
                <p:oleObj name="公式" r:id="rId4" imgW="2497680" imgH="258840" progId="Equation.3">
                  <p:embed/>
                  <p:pic>
                    <p:nvPicPr>
                      <p:cNvPr id="5693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797425"/>
                        <a:ext cx="5761038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346" grpId="0"/>
      <p:bldP spid="5693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Text Box 2"/>
          <p:cNvSpPr txBox="1">
            <a:spLocks noChangeArrowheads="1"/>
          </p:cNvSpPr>
          <p:nvPr/>
        </p:nvSpPr>
        <p:spPr bwMode="auto">
          <a:xfrm>
            <a:off x="323850" y="127000"/>
            <a:ext cx="8626475" cy="1373188"/>
          </a:xfrm>
          <a:prstGeom prst="rect">
            <a:avLst/>
          </a:prstGeom>
          <a:solidFill>
            <a:srgbClr val="FF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例</a:t>
            </a:r>
            <a:r>
              <a:rPr kumimoji="1" lang="en-US" altLang="zh-CN" sz="2800" b="1">
                <a:solidFill>
                  <a:schemeClr val="accent2"/>
                </a:solidFill>
              </a:rPr>
              <a:t>3</a:t>
            </a:r>
            <a:r>
              <a:rPr kumimoji="1" lang="zh-CN" altLang="en-US" sz="2800" b="1">
                <a:solidFill>
                  <a:schemeClr val="accent2"/>
                </a:solidFill>
              </a:rPr>
              <a:t>：波长</a:t>
            </a:r>
            <a:r>
              <a:rPr kumimoji="1" lang="en-US" altLang="zh-CN" sz="2800" b="1">
                <a:solidFill>
                  <a:schemeClr val="accent2"/>
                </a:solidFill>
                <a:latin typeface="Symbol" panose="05050102010706020507" pitchFamily="18" charset="2"/>
              </a:rPr>
              <a:t>l</a:t>
            </a:r>
            <a:r>
              <a:rPr kumimoji="1" lang="en-US" altLang="zh-CN" sz="2800" b="1" baseline="-25000">
                <a:solidFill>
                  <a:schemeClr val="accent2"/>
                </a:solidFill>
              </a:rPr>
              <a:t>0</a:t>
            </a:r>
            <a:r>
              <a:rPr kumimoji="1" lang="en-US" altLang="zh-CN" sz="2800" b="1">
                <a:solidFill>
                  <a:schemeClr val="accent2"/>
                </a:solidFill>
              </a:rPr>
              <a:t>= 0.1 </a:t>
            </a:r>
            <a:r>
              <a:rPr kumimoji="1" lang="en-US" altLang="zh-CN" sz="2800" b="1">
                <a:solidFill>
                  <a:schemeClr val="accent2"/>
                </a:solidFill>
                <a:ea typeface="微软大标宋"/>
                <a:cs typeface="微软大标宋"/>
              </a:rPr>
              <a:t>Å</a:t>
            </a:r>
            <a:r>
              <a:rPr kumimoji="1" lang="zh-CN" altLang="en-US" sz="2800" b="1">
                <a:solidFill>
                  <a:schemeClr val="accent2"/>
                </a:solidFill>
              </a:rPr>
              <a:t>的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x</a:t>
            </a:r>
            <a:r>
              <a:rPr kumimoji="1" lang="en-US" altLang="zh-CN" sz="2800" b="1">
                <a:solidFill>
                  <a:schemeClr val="accent2"/>
                </a:solidFill>
              </a:rPr>
              <a:t> </a:t>
            </a:r>
            <a:r>
              <a:rPr kumimoji="1" lang="zh-CN" altLang="en-US" sz="2800" b="1">
                <a:solidFill>
                  <a:schemeClr val="accent2"/>
                </a:solidFill>
              </a:rPr>
              <a:t>射线与静止的自由电子碰撞。在与入射方向成</a:t>
            </a:r>
            <a:r>
              <a:rPr kumimoji="1" lang="en-US" altLang="zh-CN" sz="2800" b="1">
                <a:solidFill>
                  <a:schemeClr val="accent2"/>
                </a:solidFill>
              </a:rPr>
              <a:t>90°</a:t>
            </a:r>
            <a:r>
              <a:rPr kumimoji="1" lang="zh-CN" altLang="en-US" sz="2800" b="1">
                <a:solidFill>
                  <a:schemeClr val="accent2"/>
                </a:solidFill>
              </a:rPr>
              <a:t>角的方向观察时，散射波长多大？反冲电子的动能与动量多大？</a:t>
            </a:r>
            <a:endParaRPr kumimoji="1" lang="zh-CN" altLang="en-US" sz="2800" b="1">
              <a:solidFill>
                <a:schemeClr val="accent2"/>
              </a:solidFill>
              <a:ea typeface="微软大标宋"/>
              <a:cs typeface="微软大标宋"/>
            </a:endParaRPr>
          </a:p>
        </p:txBody>
      </p:sp>
      <p:sp>
        <p:nvSpPr>
          <p:cNvPr id="551939" name="Line 3"/>
          <p:cNvSpPr>
            <a:spLocks noChangeShapeType="1"/>
          </p:cNvSpPr>
          <p:nvPr/>
        </p:nvSpPr>
        <p:spPr bwMode="auto">
          <a:xfrm>
            <a:off x="6172200" y="2286000"/>
            <a:ext cx="8382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781800" y="2209800"/>
            <a:ext cx="304800" cy="457200"/>
            <a:chOff x="3600" y="2777"/>
            <a:chExt cx="192" cy="288"/>
          </a:xfrm>
        </p:grpSpPr>
        <p:sp>
          <p:nvSpPr>
            <p:cNvPr id="15383" name="Text Box 5"/>
            <p:cNvSpPr txBox="1">
              <a:spLocks noChangeArrowheads="1"/>
            </p:cNvSpPr>
            <p:nvPr/>
          </p:nvSpPr>
          <p:spPr bwMode="auto">
            <a:xfrm>
              <a:off x="3600" y="2777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b="1">
                  <a:solidFill>
                    <a:schemeClr val="accent2"/>
                  </a:solidFill>
                </a:rPr>
                <a:t>e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5384" name="Oval 6"/>
            <p:cNvSpPr>
              <a:spLocks noChangeArrowheads="1"/>
            </p:cNvSpPr>
            <p:nvPr/>
          </p:nvSpPr>
          <p:spPr bwMode="auto">
            <a:xfrm>
              <a:off x="3699" y="278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51943" name="Freeform 7"/>
          <p:cNvSpPr>
            <a:spLocks/>
          </p:cNvSpPr>
          <p:nvPr/>
        </p:nvSpPr>
        <p:spPr bwMode="auto">
          <a:xfrm>
            <a:off x="7010400" y="1504950"/>
            <a:ext cx="1588" cy="714375"/>
          </a:xfrm>
          <a:custGeom>
            <a:avLst/>
            <a:gdLst>
              <a:gd name="T0" fmla="*/ 0 w 1"/>
              <a:gd name="T1" fmla="*/ 2147483647 h 450"/>
              <a:gd name="T2" fmla="*/ 0 w 1"/>
              <a:gd name="T3" fmla="*/ 0 h 450"/>
              <a:gd name="T4" fmla="*/ 0 60000 65536"/>
              <a:gd name="T5" fmla="*/ 0 60000 65536"/>
              <a:gd name="T6" fmla="*/ 0 w 1"/>
              <a:gd name="T7" fmla="*/ 0 h 450"/>
              <a:gd name="T8" fmla="*/ 1 w 1"/>
              <a:gd name="T9" fmla="*/ 450 h 4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450">
                <a:moveTo>
                  <a:pt x="0" y="45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1944" name="Text Box 8"/>
          <p:cNvSpPr txBox="1">
            <a:spLocks noChangeArrowheads="1"/>
          </p:cNvSpPr>
          <p:nvPr/>
        </p:nvSpPr>
        <p:spPr bwMode="auto">
          <a:xfrm>
            <a:off x="288925" y="151130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chemeClr val="accent2"/>
                </a:solidFill>
              </a:rPr>
              <a:t>解：</a:t>
            </a:r>
          </a:p>
        </p:txBody>
      </p:sp>
      <p:sp>
        <p:nvSpPr>
          <p:cNvPr id="551945" name="Text Box 9"/>
          <p:cNvSpPr txBox="1">
            <a:spLocks noChangeArrowheads="1"/>
          </p:cNvSpPr>
          <p:nvPr/>
        </p:nvSpPr>
        <p:spPr bwMode="auto">
          <a:xfrm>
            <a:off x="974725" y="1490663"/>
            <a:ext cx="171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chemeClr val="accent2"/>
                </a:solidFill>
              </a:rPr>
              <a:t>求散射波长</a:t>
            </a:r>
          </a:p>
        </p:txBody>
      </p:sp>
      <p:graphicFrame>
        <p:nvGraphicFramePr>
          <p:cNvPr id="551946" name="Object 10"/>
          <p:cNvGraphicFramePr>
            <a:graphicFrameLocks noChangeAspect="1"/>
          </p:cNvGraphicFramePr>
          <p:nvPr/>
        </p:nvGraphicFramePr>
        <p:xfrm>
          <a:off x="628650" y="2049463"/>
          <a:ext cx="35067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45000" imgH="360000" progId="Equation.3">
                  <p:embed/>
                </p:oleObj>
              </mc:Choice>
              <mc:Fallback>
                <p:oleObj name="公式" r:id="rId2" imgW="2745000" imgH="360000" progId="Equation.3">
                  <p:embed/>
                  <p:pic>
                    <p:nvPicPr>
                      <p:cNvPr id="5519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049463"/>
                        <a:ext cx="35067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47" name="Text Box 11"/>
          <p:cNvSpPr txBox="1">
            <a:spLocks noChangeArrowheads="1"/>
          </p:cNvSpPr>
          <p:nvPr/>
        </p:nvSpPr>
        <p:spPr bwMode="auto">
          <a:xfrm>
            <a:off x="4191000" y="2024063"/>
            <a:ext cx="831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= </a:t>
            </a:r>
            <a:r>
              <a:rPr kumimoji="1" lang="en-US" altLang="zh-CN" sz="2800" b="1">
                <a:solidFill>
                  <a:schemeClr val="accent2"/>
                </a:solidFill>
                <a:latin typeface="Symbol" panose="05050102010706020507" pitchFamily="18" charset="2"/>
              </a:rPr>
              <a:t>l</a:t>
            </a:r>
            <a:r>
              <a:rPr kumimoji="1" lang="en-US" altLang="zh-CN" sz="2800" b="1" baseline="-25000">
                <a:solidFill>
                  <a:schemeClr val="accent2"/>
                </a:solidFill>
              </a:rPr>
              <a:t>c</a:t>
            </a:r>
          </a:p>
        </p:txBody>
      </p:sp>
      <p:graphicFrame>
        <p:nvGraphicFramePr>
          <p:cNvPr id="551948" name="Object 12"/>
          <p:cNvGraphicFramePr>
            <a:graphicFrameLocks noChangeAspect="1"/>
          </p:cNvGraphicFramePr>
          <p:nvPr/>
        </p:nvGraphicFramePr>
        <p:xfrm>
          <a:off x="609600" y="2633663"/>
          <a:ext cx="14493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25000" imgH="360000" progId="Equation.3">
                  <p:embed/>
                </p:oleObj>
              </mc:Choice>
              <mc:Fallback>
                <p:oleObj name="Equation" r:id="rId4" imgW="1125000" imgH="360000" progId="Equation.3">
                  <p:embed/>
                  <p:pic>
                    <p:nvPicPr>
                      <p:cNvPr id="5519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633663"/>
                        <a:ext cx="14493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2209800" y="2598738"/>
            <a:ext cx="159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</a:rPr>
              <a:t>=0.1+0.024</a:t>
            </a:r>
          </a:p>
        </p:txBody>
      </p:sp>
      <p:sp>
        <p:nvSpPr>
          <p:cNvPr id="551950" name="Text Box 14"/>
          <p:cNvSpPr txBox="1">
            <a:spLocks noChangeArrowheads="1"/>
          </p:cNvSpPr>
          <p:nvPr/>
        </p:nvSpPr>
        <p:spPr bwMode="auto">
          <a:xfrm>
            <a:off x="3717925" y="2571750"/>
            <a:ext cx="1520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</a:rPr>
              <a:t>=0.124(</a:t>
            </a:r>
            <a:r>
              <a:rPr kumimoji="1" lang="en-US" altLang="zh-CN" sz="2800" b="1">
                <a:solidFill>
                  <a:schemeClr val="accent2"/>
                </a:solidFill>
                <a:ea typeface="微软大标宋"/>
                <a:cs typeface="微软大标宋"/>
              </a:rPr>
              <a:t>Å)</a:t>
            </a:r>
          </a:p>
        </p:txBody>
      </p:sp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593725" y="3233738"/>
            <a:ext cx="4368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zh-CN" altLang="en-US" b="1">
                <a:solidFill>
                  <a:schemeClr val="accent2"/>
                </a:solidFill>
              </a:rPr>
              <a:t>故：散射波长为 </a:t>
            </a:r>
            <a:r>
              <a:rPr kumimoji="1" lang="en-US" altLang="zh-CN" b="1">
                <a:solidFill>
                  <a:schemeClr val="accent2"/>
                </a:solidFill>
              </a:rPr>
              <a:t>0.124</a:t>
            </a:r>
            <a:r>
              <a:rPr kumimoji="1" lang="en-US" altLang="zh-CN" sz="2800" b="1">
                <a:solidFill>
                  <a:schemeClr val="accent2"/>
                </a:solidFill>
                <a:ea typeface="微软大标宋"/>
                <a:cs typeface="微软大标宋"/>
              </a:rPr>
              <a:t>Å</a:t>
            </a:r>
            <a:r>
              <a:rPr kumimoji="1" lang="zh-CN" altLang="en-US" b="1">
                <a:solidFill>
                  <a:schemeClr val="accent2"/>
                </a:solidFill>
              </a:rPr>
              <a:t>和</a:t>
            </a:r>
            <a:r>
              <a:rPr kumimoji="1" lang="en-US" altLang="zh-CN" b="1">
                <a:solidFill>
                  <a:schemeClr val="accent2"/>
                </a:solidFill>
              </a:rPr>
              <a:t>0.1</a:t>
            </a:r>
            <a:r>
              <a:rPr kumimoji="1" lang="en-US" altLang="zh-CN" sz="2800" b="1">
                <a:solidFill>
                  <a:schemeClr val="accent2"/>
                </a:solidFill>
                <a:ea typeface="微软大标宋"/>
                <a:cs typeface="微软大标宋"/>
              </a:rPr>
              <a:t>Å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41325" y="3873500"/>
            <a:ext cx="232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chemeClr val="accent2"/>
                </a:solidFill>
              </a:rPr>
              <a:t>反冲电子的动能</a:t>
            </a:r>
          </a:p>
        </p:txBody>
      </p:sp>
      <p:graphicFrame>
        <p:nvGraphicFramePr>
          <p:cNvPr id="551953" name="Object 17"/>
          <p:cNvGraphicFramePr>
            <a:graphicFrameLocks noChangeAspect="1"/>
          </p:cNvGraphicFramePr>
          <p:nvPr/>
        </p:nvGraphicFramePr>
        <p:xfrm>
          <a:off x="692150" y="4357688"/>
          <a:ext cx="42402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205000" imgH="517680" progId="Equation.3">
                  <p:embed/>
                </p:oleObj>
              </mc:Choice>
              <mc:Fallback>
                <p:oleObj name="公式" r:id="rId6" imgW="2205000" imgH="517680" progId="Equation.3">
                  <p:embed/>
                  <p:pic>
                    <p:nvPicPr>
                      <p:cNvPr id="55195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4357688"/>
                        <a:ext cx="4240213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54" name="Object 18"/>
          <p:cNvGraphicFramePr>
            <a:graphicFrameLocks noChangeAspect="1"/>
          </p:cNvGraphicFramePr>
          <p:nvPr/>
        </p:nvGraphicFramePr>
        <p:xfrm>
          <a:off x="4859338" y="4365625"/>
          <a:ext cx="11874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30000" imgH="517680" progId="Equation.3">
                  <p:embed/>
                </p:oleObj>
              </mc:Choice>
              <mc:Fallback>
                <p:oleObj name="公式" r:id="rId8" imgW="630000" imgH="517680" progId="Equation.3">
                  <p:embed/>
                  <p:pic>
                    <p:nvPicPr>
                      <p:cNvPr id="55195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365625"/>
                        <a:ext cx="118745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55" name="Object 19"/>
          <p:cNvGraphicFramePr>
            <a:graphicFrameLocks noChangeAspect="1"/>
          </p:cNvGraphicFramePr>
          <p:nvPr/>
        </p:nvGraphicFramePr>
        <p:xfrm>
          <a:off x="533400" y="5334000"/>
          <a:ext cx="4295775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700000" imgH="483840" progId="Equation.3">
                  <p:embed/>
                </p:oleObj>
              </mc:Choice>
              <mc:Fallback>
                <p:oleObj name="公式" r:id="rId10" imgW="2700000" imgH="483840" progId="Equation.3">
                  <p:embed/>
                  <p:pic>
                    <p:nvPicPr>
                      <p:cNvPr id="55195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334000"/>
                        <a:ext cx="4295775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56" name="Text Box 20"/>
          <p:cNvSpPr txBox="1">
            <a:spLocks noChangeArrowheads="1"/>
          </p:cNvSpPr>
          <p:nvPr/>
        </p:nvSpPr>
        <p:spPr bwMode="auto">
          <a:xfrm>
            <a:off x="4800600" y="5486400"/>
            <a:ext cx="189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</a:rPr>
              <a:t>=3.8×10 </a:t>
            </a:r>
            <a:r>
              <a:rPr kumimoji="1" lang="en-US" altLang="zh-CN" b="1" baseline="30000">
                <a:solidFill>
                  <a:schemeClr val="accent2"/>
                </a:solidFill>
                <a:latin typeface="Symbol" panose="05050102010706020507" pitchFamily="18" charset="2"/>
              </a:rPr>
              <a:t>-</a:t>
            </a:r>
            <a:r>
              <a:rPr kumimoji="1" lang="en-US" altLang="zh-CN" b="1" baseline="30000">
                <a:solidFill>
                  <a:schemeClr val="accent2"/>
                </a:solidFill>
              </a:rPr>
              <a:t>15</a:t>
            </a:r>
            <a:r>
              <a:rPr kumimoji="1" lang="en-US" altLang="zh-CN" b="1">
                <a:solidFill>
                  <a:schemeClr val="accent2"/>
                </a:solidFill>
              </a:rPr>
              <a:t>J</a:t>
            </a:r>
          </a:p>
        </p:txBody>
      </p:sp>
      <p:sp>
        <p:nvSpPr>
          <p:cNvPr id="551957" name="Text Box 21"/>
          <p:cNvSpPr txBox="1">
            <a:spLocks noChangeArrowheads="1"/>
          </p:cNvSpPr>
          <p:nvPr/>
        </p:nvSpPr>
        <p:spPr bwMode="auto">
          <a:xfrm>
            <a:off x="6650038" y="5486400"/>
            <a:ext cx="1960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</a:rPr>
              <a:t>=2.4×10</a:t>
            </a:r>
            <a:r>
              <a:rPr kumimoji="1" lang="en-US" altLang="zh-CN" b="1" baseline="30000">
                <a:solidFill>
                  <a:schemeClr val="accent2"/>
                </a:solidFill>
              </a:rPr>
              <a:t>4</a:t>
            </a:r>
            <a:r>
              <a:rPr kumimoji="1" lang="en-US" altLang="zh-CN" b="1">
                <a:solidFill>
                  <a:schemeClr val="accent2"/>
                </a:solidFill>
              </a:rPr>
              <a:t>eV  </a:t>
            </a:r>
          </a:p>
        </p:txBody>
      </p:sp>
      <p:sp>
        <p:nvSpPr>
          <p:cNvPr id="551958" name="Line 22"/>
          <p:cNvSpPr>
            <a:spLocks noChangeShapeType="1"/>
          </p:cNvSpPr>
          <p:nvPr/>
        </p:nvSpPr>
        <p:spPr bwMode="auto">
          <a:xfrm>
            <a:off x="7010400" y="2286000"/>
            <a:ext cx="533400" cy="762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51959" name="Object 23"/>
          <p:cNvGraphicFramePr>
            <a:graphicFrameLocks noChangeAspect="1"/>
          </p:cNvGraphicFramePr>
          <p:nvPr/>
        </p:nvGraphicFramePr>
        <p:xfrm>
          <a:off x="2971800" y="3886200"/>
          <a:ext cx="230346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1777680" imgH="393840" progId="Equation.3">
                  <p:embed/>
                </p:oleObj>
              </mc:Choice>
              <mc:Fallback>
                <p:oleObj name="公式" r:id="rId12" imgW="1777680" imgH="393840" progId="Equation.3">
                  <p:embed/>
                  <p:pic>
                    <p:nvPicPr>
                      <p:cNvPr id="55195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886200"/>
                        <a:ext cx="230346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60" name="Object 24"/>
          <p:cNvGraphicFramePr>
            <a:graphicFrameLocks noChangeAspect="1"/>
          </p:cNvGraphicFramePr>
          <p:nvPr/>
        </p:nvGraphicFramePr>
        <p:xfrm>
          <a:off x="5562600" y="3200400"/>
          <a:ext cx="31559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430000" imgH="393840" progId="Equation.3">
                  <p:embed/>
                </p:oleObj>
              </mc:Choice>
              <mc:Fallback>
                <p:oleObj name="公式" r:id="rId14" imgW="2430000" imgH="393840" progId="Equation.3">
                  <p:embed/>
                  <p:pic>
                    <p:nvPicPr>
                      <p:cNvPr id="55196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200400"/>
                        <a:ext cx="31559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55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nimBg="1"/>
      <p:bldP spid="551939" grpId="0" animBg="1"/>
      <p:bldP spid="551943" grpId="0" animBg="1"/>
      <p:bldP spid="551944" grpId="0" autoUpdateAnimBg="0"/>
      <p:bldP spid="551945" grpId="0" autoUpdateAnimBg="0"/>
      <p:bldP spid="551947" grpId="0" autoUpdateAnimBg="0"/>
      <p:bldP spid="551949" grpId="0" autoUpdateAnimBg="0"/>
      <p:bldP spid="551950" grpId="0" autoUpdateAnimBg="0"/>
      <p:bldP spid="551951" grpId="0" autoUpdateAnimBg="0"/>
      <p:bldP spid="551952" grpId="0" autoUpdateAnimBg="0"/>
      <p:bldP spid="551956" grpId="0" autoUpdateAnimBg="0"/>
      <p:bldP spid="551957" grpId="0" autoUpdateAnimBg="0"/>
      <p:bldP spid="5519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990600" y="1143000"/>
            <a:ext cx="4381500" cy="2287588"/>
            <a:chOff x="144" y="384"/>
            <a:chExt cx="2760" cy="1441"/>
          </a:xfrm>
        </p:grpSpPr>
        <p:graphicFrame>
          <p:nvGraphicFramePr>
            <p:cNvPr id="552974" name="Object 14"/>
            <p:cNvGraphicFramePr>
              <a:graphicFrameLocks noChangeAspect="1"/>
            </p:cNvGraphicFramePr>
            <p:nvPr/>
          </p:nvGraphicFramePr>
          <p:xfrm>
            <a:off x="144" y="384"/>
            <a:ext cx="1534" cy="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012680" imgH="517680" progId="Equation.3">
                    <p:embed/>
                  </p:oleObj>
                </mc:Choice>
                <mc:Fallback>
                  <p:oleObj name="公式" r:id="rId3" imgW="1012680" imgH="517680" progId="Equation.3">
                    <p:embed/>
                    <p:pic>
                      <p:nvPicPr>
                        <p:cNvPr id="55297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84"/>
                          <a:ext cx="1534" cy="7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2975" name="Object 15"/>
            <p:cNvGraphicFramePr>
              <a:graphicFrameLocks noChangeAspect="1"/>
            </p:cNvGraphicFramePr>
            <p:nvPr/>
          </p:nvGraphicFramePr>
          <p:xfrm>
            <a:off x="208" y="1104"/>
            <a:ext cx="1424" cy="7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933840" imgH="472680" progId="Equation.3">
                    <p:embed/>
                  </p:oleObj>
                </mc:Choice>
                <mc:Fallback>
                  <p:oleObj name="公式" r:id="rId5" imgW="933840" imgH="472680" progId="Equation.3">
                    <p:embed/>
                    <p:pic>
                      <p:nvPicPr>
                        <p:cNvPr id="55297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" y="1104"/>
                          <a:ext cx="1424" cy="7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1" name="AutoShape 16"/>
            <p:cNvSpPr>
              <a:spLocks/>
            </p:cNvSpPr>
            <p:nvPr/>
          </p:nvSpPr>
          <p:spPr bwMode="auto">
            <a:xfrm>
              <a:off x="1728" y="816"/>
              <a:ext cx="196" cy="700"/>
            </a:xfrm>
            <a:prstGeom prst="rightBrace">
              <a:avLst>
                <a:gd name="adj1" fmla="val 29762"/>
                <a:gd name="adj2" fmla="val 50000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412" name="Text Box 17"/>
            <p:cNvSpPr txBox="1">
              <a:spLocks noChangeArrowheads="1"/>
            </p:cNvSpPr>
            <p:nvPr/>
          </p:nvSpPr>
          <p:spPr bwMode="auto">
            <a:xfrm>
              <a:off x="2016" y="1008"/>
              <a:ext cx="8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solidFill>
                    <a:schemeClr val="accent2"/>
                  </a:solidFill>
                </a:rPr>
                <a:t>动量守恒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854075" y="4073525"/>
            <a:ext cx="5657850" cy="917575"/>
            <a:chOff x="385" y="1298"/>
            <a:chExt cx="3503" cy="634"/>
          </a:xfrm>
        </p:grpSpPr>
        <p:graphicFrame>
          <p:nvGraphicFramePr>
            <p:cNvPr id="16391" name="Object 18"/>
            <p:cNvGraphicFramePr>
              <a:graphicFrameLocks noChangeAspect="1"/>
            </p:cNvGraphicFramePr>
            <p:nvPr/>
          </p:nvGraphicFramePr>
          <p:xfrm>
            <a:off x="385" y="1298"/>
            <a:ext cx="1392" cy="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305000" imgH="517680" progId="Equation.3">
                    <p:embed/>
                  </p:oleObj>
                </mc:Choice>
                <mc:Fallback>
                  <p:oleObj name="公式" r:id="rId7" imgW="1305000" imgH="517680" progId="Equation.3">
                    <p:embed/>
                    <p:pic>
                      <p:nvPicPr>
                        <p:cNvPr id="16391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298"/>
                          <a:ext cx="1392" cy="6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0" name="Text Box 20"/>
            <p:cNvSpPr txBox="1">
              <a:spLocks noChangeArrowheads="1"/>
            </p:cNvSpPr>
            <p:nvPr/>
          </p:nvSpPr>
          <p:spPr bwMode="auto">
            <a:xfrm>
              <a:off x="1973" y="1480"/>
              <a:ext cx="1915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p</a:t>
              </a:r>
              <a:r>
                <a:rPr kumimoji="1" lang="en-US" altLang="zh-CN" b="1" baseline="-25000">
                  <a:solidFill>
                    <a:schemeClr val="accent2"/>
                  </a:solidFill>
                </a:rPr>
                <a:t>e </a:t>
              </a:r>
              <a:r>
                <a:rPr kumimoji="1" lang="en-US" altLang="zh-CN" b="1">
                  <a:solidFill>
                    <a:schemeClr val="accent2"/>
                  </a:solidFill>
                </a:rPr>
                <a:t>= 8.5×10 </a:t>
              </a:r>
              <a:r>
                <a:rPr kumimoji="1" lang="en-US" altLang="zh-CN" b="1" baseline="30000">
                  <a:solidFill>
                    <a:schemeClr val="accent2"/>
                  </a:solidFill>
                  <a:latin typeface="Symbol" panose="05050102010706020507" pitchFamily="18" charset="2"/>
                </a:rPr>
                <a:t>-</a:t>
              </a:r>
              <a:r>
                <a:rPr kumimoji="1" lang="en-US" altLang="zh-CN" b="1" baseline="30000">
                  <a:solidFill>
                    <a:schemeClr val="accent2"/>
                  </a:solidFill>
                </a:rPr>
                <a:t>23  </a:t>
              </a:r>
              <a:r>
                <a:rPr kumimoji="1" lang="en-US" altLang="zh-CN" b="1">
                  <a:solidFill>
                    <a:schemeClr val="accent2"/>
                  </a:solidFill>
                </a:rPr>
                <a:t>kg·m/s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971550" y="5081588"/>
            <a:ext cx="6134100" cy="785812"/>
            <a:chOff x="612" y="1933"/>
            <a:chExt cx="3799" cy="543"/>
          </a:xfrm>
        </p:grpSpPr>
        <p:graphicFrame>
          <p:nvGraphicFramePr>
            <p:cNvPr id="16389" name="Object 19"/>
            <p:cNvGraphicFramePr>
              <a:graphicFrameLocks noChangeAspect="1"/>
            </p:cNvGraphicFramePr>
            <p:nvPr/>
          </p:nvGraphicFramePr>
          <p:xfrm>
            <a:off x="612" y="1933"/>
            <a:ext cx="1027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978840" imgH="517680" progId="Equation.3">
                    <p:embed/>
                  </p:oleObj>
                </mc:Choice>
                <mc:Fallback>
                  <p:oleObj name="公式" r:id="rId9" imgW="978840" imgH="517680" progId="Equation.3">
                    <p:embed/>
                    <p:pic>
                      <p:nvPicPr>
                        <p:cNvPr id="16389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933"/>
                          <a:ext cx="1027" cy="5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0" name="Object 21"/>
            <p:cNvGraphicFramePr>
              <a:graphicFrameLocks noChangeAspect="1"/>
            </p:cNvGraphicFramePr>
            <p:nvPr/>
          </p:nvGraphicFramePr>
          <p:xfrm>
            <a:off x="2064" y="2069"/>
            <a:ext cx="948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900000" imgH="202680" progId="Equation.3">
                    <p:embed/>
                  </p:oleObj>
                </mc:Choice>
                <mc:Fallback>
                  <p:oleObj name="公式" r:id="rId11" imgW="900000" imgH="202680" progId="Equation.3">
                    <p:embed/>
                    <p:pic>
                      <p:nvPicPr>
                        <p:cNvPr id="1639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069"/>
                          <a:ext cx="948" cy="21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9" name="Text Box 22"/>
            <p:cNvSpPr txBox="1">
              <a:spLocks noChangeArrowheads="1"/>
            </p:cNvSpPr>
            <p:nvPr/>
          </p:nvSpPr>
          <p:spPr bwMode="auto">
            <a:xfrm>
              <a:off x="3243" y="2024"/>
              <a:ext cx="116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θ=38°44′</a:t>
              </a:r>
            </a:p>
          </p:txBody>
        </p:sp>
      </p:grpSp>
      <p:grpSp>
        <p:nvGrpSpPr>
          <p:cNvPr id="16397" name="组合 29"/>
          <p:cNvGrpSpPr>
            <a:grpSpLocks/>
          </p:cNvGrpSpPr>
          <p:nvPr/>
        </p:nvGrpSpPr>
        <p:grpSpPr bwMode="auto">
          <a:xfrm>
            <a:off x="5791200" y="701675"/>
            <a:ext cx="3314700" cy="2162175"/>
            <a:chOff x="5791206" y="701678"/>
            <a:chExt cx="3314714" cy="2162178"/>
          </a:xfrm>
        </p:grpSpPr>
        <p:grpSp>
          <p:nvGrpSpPr>
            <p:cNvPr id="16398" name="Group 26"/>
            <p:cNvGrpSpPr>
              <a:grpSpLocks/>
            </p:cNvGrpSpPr>
            <p:nvPr/>
          </p:nvGrpSpPr>
          <p:grpSpPr bwMode="auto">
            <a:xfrm>
              <a:off x="5791206" y="701678"/>
              <a:ext cx="3209928" cy="2162178"/>
              <a:chOff x="3456" y="462"/>
              <a:chExt cx="2022" cy="1362"/>
            </a:xfrm>
          </p:grpSpPr>
          <p:sp>
            <p:nvSpPr>
              <p:cNvPr id="16402" name="Line 2"/>
              <p:cNvSpPr>
                <a:spLocks noChangeShapeType="1"/>
              </p:cNvSpPr>
              <p:nvPr/>
            </p:nvSpPr>
            <p:spPr bwMode="auto">
              <a:xfrm>
                <a:off x="3984" y="1328"/>
                <a:ext cx="537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403" name="Group 3"/>
              <p:cNvGrpSpPr>
                <a:grpSpLocks/>
              </p:cNvGrpSpPr>
              <p:nvPr/>
            </p:nvGrpSpPr>
            <p:grpSpPr bwMode="auto">
              <a:xfrm>
                <a:off x="4368" y="1280"/>
                <a:ext cx="196" cy="288"/>
                <a:chOff x="3600" y="2777"/>
                <a:chExt cx="192" cy="315"/>
              </a:xfrm>
            </p:grpSpPr>
            <p:sp>
              <p:nvSpPr>
                <p:cNvPr id="16407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3600" y="2777"/>
                  <a:ext cx="192" cy="3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altLang="zh-CN" b="1">
                      <a:solidFill>
                        <a:schemeClr val="accent2"/>
                      </a:solidFill>
                    </a:rPr>
                    <a:t>e</a:t>
                  </a:r>
                  <a:endParaRPr kumimoji="1" lang="en-US" altLang="zh-CN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6408" name="Oval 5"/>
                <p:cNvSpPr>
                  <a:spLocks noChangeArrowheads="1"/>
                </p:cNvSpPr>
                <p:nvPr/>
              </p:nvSpPr>
              <p:spPr bwMode="auto">
                <a:xfrm>
                  <a:off x="3699" y="2787"/>
                  <a:ext cx="45" cy="4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16404" name="Freeform 6"/>
              <p:cNvSpPr>
                <a:spLocks/>
              </p:cNvSpPr>
              <p:nvPr/>
            </p:nvSpPr>
            <p:spPr bwMode="auto">
              <a:xfrm>
                <a:off x="4488" y="915"/>
                <a:ext cx="47" cy="410"/>
              </a:xfrm>
              <a:custGeom>
                <a:avLst/>
                <a:gdLst>
                  <a:gd name="T0" fmla="*/ 0 w 1"/>
                  <a:gd name="T1" fmla="*/ 771281557 h 450"/>
                  <a:gd name="T2" fmla="*/ 0 w 1"/>
                  <a:gd name="T3" fmla="*/ 0 h 450"/>
                  <a:gd name="T4" fmla="*/ 0 60000 65536"/>
                  <a:gd name="T5" fmla="*/ 0 60000 65536"/>
                  <a:gd name="T6" fmla="*/ 0 w 1"/>
                  <a:gd name="T7" fmla="*/ 0 h 450"/>
                  <a:gd name="T8" fmla="*/ 1 w 1"/>
                  <a:gd name="T9" fmla="*/ 450 h 4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50">
                    <a:moveTo>
                      <a:pt x="0" y="45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rgbClr val="FF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05" name="Freeform 7"/>
              <p:cNvSpPr>
                <a:spLocks/>
              </p:cNvSpPr>
              <p:nvPr/>
            </p:nvSpPr>
            <p:spPr bwMode="auto">
              <a:xfrm>
                <a:off x="4498" y="1317"/>
                <a:ext cx="665" cy="278"/>
              </a:xfrm>
              <a:custGeom>
                <a:avLst/>
                <a:gdLst>
                  <a:gd name="T0" fmla="*/ 0 w 378"/>
                  <a:gd name="T1" fmla="*/ 0 h 378"/>
                  <a:gd name="T2" fmla="*/ 2147483647 w 378"/>
                  <a:gd name="T3" fmla="*/ 401902699 h 378"/>
                  <a:gd name="T4" fmla="*/ 0 60000 65536"/>
                  <a:gd name="T5" fmla="*/ 0 60000 65536"/>
                  <a:gd name="T6" fmla="*/ 0 w 378"/>
                  <a:gd name="T7" fmla="*/ 0 h 378"/>
                  <a:gd name="T8" fmla="*/ 378 w 378"/>
                  <a:gd name="T9" fmla="*/ 378 h 37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78" h="378">
                    <a:moveTo>
                      <a:pt x="0" y="0"/>
                    </a:moveTo>
                    <a:lnTo>
                      <a:pt x="378" y="378"/>
                    </a:ln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aphicFrame>
            <p:nvGraphicFramePr>
              <p:cNvPr id="552970" name="Object 10"/>
              <p:cNvGraphicFramePr>
                <a:graphicFrameLocks noChangeAspect="1"/>
              </p:cNvGraphicFramePr>
              <p:nvPr/>
            </p:nvGraphicFramePr>
            <p:xfrm>
              <a:off x="3456" y="1076"/>
              <a:ext cx="644" cy="7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368140" imgH="444307" progId="Equation.3">
                      <p:embed/>
                    </p:oleObj>
                  </mc:Choice>
                  <mc:Fallback>
                    <p:oleObj name="公式" r:id="rId13" imgW="368140" imgH="444307" progId="Equation.3">
                      <p:embed/>
                      <p:pic>
                        <p:nvPicPr>
                          <p:cNvPr id="55297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1076"/>
                            <a:ext cx="644" cy="7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2971" name="Object 11"/>
              <p:cNvGraphicFramePr>
                <a:graphicFrameLocks noChangeAspect="1"/>
              </p:cNvGraphicFramePr>
              <p:nvPr/>
            </p:nvGraphicFramePr>
            <p:xfrm>
              <a:off x="4159" y="462"/>
              <a:ext cx="644" cy="7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5" imgW="368300" imgH="457200" progId="Equation.3">
                      <p:embed/>
                    </p:oleObj>
                  </mc:Choice>
                  <mc:Fallback>
                    <p:oleObj name="公式" r:id="rId15" imgW="368300" imgH="457200" progId="Equation.3">
                      <p:embed/>
                      <p:pic>
                        <p:nvPicPr>
                          <p:cNvPr id="552971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59" y="462"/>
                            <a:ext cx="644" cy="7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2972" name="Object 12"/>
              <p:cNvGraphicFramePr>
                <a:graphicFrameLocks noChangeAspect="1"/>
              </p:cNvGraphicFramePr>
              <p:nvPr/>
            </p:nvGraphicFramePr>
            <p:xfrm>
              <a:off x="5126" y="1398"/>
              <a:ext cx="352" cy="4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7" imgW="190500" imgH="228600" progId="Equation.3">
                      <p:embed/>
                    </p:oleObj>
                  </mc:Choice>
                  <mc:Fallback>
                    <p:oleObj name="公式" r:id="rId17" imgW="190500" imgH="228600" progId="Equation.3">
                      <p:embed/>
                      <p:pic>
                        <p:nvPicPr>
                          <p:cNvPr id="55297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26" y="1398"/>
                            <a:ext cx="352" cy="42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06" name="Text Box 13"/>
              <p:cNvSpPr txBox="1">
                <a:spLocks noChangeArrowheads="1"/>
              </p:cNvSpPr>
              <p:nvPr/>
            </p:nvSpPr>
            <p:spPr bwMode="auto">
              <a:xfrm>
                <a:off x="4809" y="1262"/>
                <a:ext cx="30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b="1">
                    <a:solidFill>
                      <a:schemeClr val="accent2"/>
                    </a:solidFill>
                  </a:rPr>
                  <a:t>θ</a:t>
                </a:r>
              </a:p>
            </p:txBody>
          </p:sp>
        </p:grpSp>
        <p:sp>
          <p:nvSpPr>
            <p:cNvPr id="16399" name="Line 7"/>
            <p:cNvSpPr>
              <a:spLocks noChangeShapeType="1"/>
            </p:cNvSpPr>
            <p:nvPr/>
          </p:nvSpPr>
          <p:spPr bwMode="auto">
            <a:xfrm>
              <a:off x="7429520" y="2074850"/>
              <a:ext cx="1676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Line 8"/>
            <p:cNvSpPr>
              <a:spLocks noChangeShapeType="1"/>
            </p:cNvSpPr>
            <p:nvPr/>
          </p:nvSpPr>
          <p:spPr bwMode="auto">
            <a:xfrm>
              <a:off x="7450158" y="1643050"/>
              <a:ext cx="1008063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8"/>
            <p:cNvSpPr>
              <a:spLocks noChangeShapeType="1"/>
            </p:cNvSpPr>
            <p:nvPr/>
          </p:nvSpPr>
          <p:spPr bwMode="auto">
            <a:xfrm>
              <a:off x="8429652" y="2081202"/>
              <a:ext cx="45719" cy="419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" name="Text Box 7"/>
          <p:cNvSpPr txBox="1">
            <a:spLocks noChangeArrowheads="1"/>
          </p:cNvSpPr>
          <p:nvPr/>
        </p:nvSpPr>
        <p:spPr bwMode="auto">
          <a:xfrm>
            <a:off x="142875" y="260350"/>
            <a:ext cx="8821738" cy="2678113"/>
          </a:xfrm>
          <a:prstGeom prst="rect">
            <a:avLst/>
          </a:prstGeom>
          <a:solidFill>
            <a:srgbClr val="FFE7E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例</a:t>
            </a:r>
            <a:r>
              <a:rPr lang="en-US" altLang="zh-CN" sz="2800" b="1">
                <a:solidFill>
                  <a:schemeClr val="accent2"/>
                </a:solidFill>
              </a:rPr>
              <a:t>4:  1959</a:t>
            </a:r>
            <a:r>
              <a:rPr lang="zh-CN" altLang="en-US" sz="2800" b="1">
                <a:solidFill>
                  <a:schemeClr val="accent2"/>
                </a:solidFill>
              </a:rPr>
              <a:t>年，庞德（</a:t>
            </a:r>
            <a:r>
              <a:rPr lang="en-US" altLang="zh-CN" sz="2800" b="1">
                <a:solidFill>
                  <a:schemeClr val="accent2"/>
                </a:solidFill>
              </a:rPr>
              <a:t>R.V.Pound</a:t>
            </a:r>
            <a:r>
              <a:rPr lang="zh-CN" altLang="en-US" sz="2800" b="1">
                <a:solidFill>
                  <a:schemeClr val="accent2"/>
                </a:solidFill>
              </a:rPr>
              <a:t>）和瑞布卡（</a:t>
            </a:r>
            <a:r>
              <a:rPr lang="en-US" altLang="zh-CN" sz="2800" b="1">
                <a:solidFill>
                  <a:schemeClr val="accent2"/>
                </a:solidFill>
              </a:rPr>
              <a:t>Q.A. Rebka</a:t>
            </a:r>
            <a:r>
              <a:rPr lang="zh-CN" altLang="en-US" sz="2800" b="1">
                <a:solidFill>
                  <a:schemeClr val="accent2"/>
                </a:solidFill>
              </a:rPr>
              <a:t>）在哈佛塔做了一个著名的“引力紫移”实验。他们把发射</a:t>
            </a:r>
            <a:r>
              <a:rPr lang="en-US" altLang="zh-CN" sz="2800" b="1">
                <a:solidFill>
                  <a:schemeClr val="accent2"/>
                </a:solidFill>
              </a:rPr>
              <a:t>14.4 keV</a:t>
            </a:r>
            <a:r>
              <a:rPr lang="zh-CN" altLang="en-US" sz="2800" b="1">
                <a:solidFill>
                  <a:schemeClr val="accent2"/>
                </a:solidFill>
              </a:rPr>
              <a:t>的   光子的放射源       放在塔顶，在塔底测量它射来的   光子的频率     ，发现比在塔顶的频率     高了。已知塔高</a:t>
            </a:r>
            <a:r>
              <a:rPr lang="en-US" altLang="zh-CN" sz="2800" b="1">
                <a:solidFill>
                  <a:schemeClr val="accent2"/>
                </a:solidFill>
              </a:rPr>
              <a:t>22.6m</a:t>
            </a:r>
            <a:r>
              <a:rPr lang="zh-CN" altLang="en-US" sz="2800" b="1">
                <a:solidFill>
                  <a:schemeClr val="accent2"/>
                </a:solidFill>
              </a:rPr>
              <a:t>，利用光子在重力场中的能量守恒关系计算            。</a:t>
            </a:r>
          </a:p>
        </p:txBody>
      </p:sp>
      <p:graphicFrame>
        <p:nvGraphicFramePr>
          <p:cNvPr id="17410" name="Object 9"/>
          <p:cNvGraphicFramePr>
            <a:graphicFrameLocks noChangeAspect="1"/>
          </p:cNvGraphicFramePr>
          <p:nvPr/>
        </p:nvGraphicFramePr>
        <p:xfrm>
          <a:off x="3722688" y="1196975"/>
          <a:ext cx="344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57680" imgH="180000" progId="Equation.3">
                  <p:embed/>
                </p:oleObj>
              </mc:Choice>
              <mc:Fallback>
                <p:oleObj name="公式" r:id="rId2" imgW="157680" imgH="180000" progId="Equation.3">
                  <p:embed/>
                  <p:pic>
                    <p:nvPicPr>
                      <p:cNvPr id="174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8" y="1196975"/>
                        <a:ext cx="34448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10"/>
          <p:cNvGraphicFramePr>
            <a:graphicFrameLocks noChangeAspect="1"/>
          </p:cNvGraphicFramePr>
          <p:nvPr/>
        </p:nvGraphicFramePr>
        <p:xfrm>
          <a:off x="5867400" y="1125538"/>
          <a:ext cx="8524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82680" imgH="225000" progId="Equation.3">
                  <p:embed/>
                </p:oleObj>
              </mc:Choice>
              <mc:Fallback>
                <p:oleObj name="公式" r:id="rId4" imgW="382680" imgH="225000" progId="Equation.3">
                  <p:embed/>
                  <p:pic>
                    <p:nvPicPr>
                      <p:cNvPr id="174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125538"/>
                        <a:ext cx="852488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2"/>
          <p:cNvGraphicFramePr>
            <a:graphicFrameLocks noChangeAspect="1"/>
          </p:cNvGraphicFramePr>
          <p:nvPr/>
        </p:nvGraphicFramePr>
        <p:xfrm>
          <a:off x="5594350" y="1484313"/>
          <a:ext cx="4905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80000" imgH="225000" progId="Equation.3">
                  <p:embed/>
                </p:oleObj>
              </mc:Choice>
              <mc:Fallback>
                <p:oleObj name="公式" r:id="rId6" imgW="180000" imgH="225000" progId="Equation.3">
                  <p:embed/>
                  <p:pic>
                    <p:nvPicPr>
                      <p:cNvPr id="174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1484313"/>
                        <a:ext cx="490538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13"/>
          <p:cNvGraphicFramePr>
            <a:graphicFrameLocks noChangeAspect="1"/>
          </p:cNvGraphicFramePr>
          <p:nvPr/>
        </p:nvGraphicFramePr>
        <p:xfrm>
          <a:off x="944563" y="2058988"/>
          <a:ext cx="3873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35000" imgH="157680" progId="Equation.3">
                  <p:embed/>
                </p:oleObj>
              </mc:Choice>
              <mc:Fallback>
                <p:oleObj name="公式" r:id="rId8" imgW="135000" imgH="157680" progId="Equation.3">
                  <p:embed/>
                  <p:pic>
                    <p:nvPicPr>
                      <p:cNvPr id="174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2058988"/>
                        <a:ext cx="387350" cy="433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14"/>
          <p:cNvGraphicFramePr>
            <a:graphicFrameLocks noChangeAspect="1"/>
          </p:cNvGraphicFramePr>
          <p:nvPr/>
        </p:nvGraphicFramePr>
        <p:xfrm>
          <a:off x="3097213" y="2427288"/>
          <a:ext cx="11144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495000" imgH="202680" progId="Equation.3">
                  <p:embed/>
                </p:oleObj>
              </mc:Choice>
              <mc:Fallback>
                <p:oleObj name="公式" r:id="rId10" imgW="495000" imgH="202680" progId="Equation.3">
                  <p:embed/>
                  <p:pic>
                    <p:nvPicPr>
                      <p:cNvPr id="174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2427288"/>
                        <a:ext cx="1114425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468313" y="2997200"/>
            <a:ext cx="56880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解</a:t>
            </a:r>
            <a:r>
              <a:rPr lang="en-US" altLang="zh-CN" sz="2800" b="1">
                <a:solidFill>
                  <a:schemeClr val="accent2"/>
                </a:solidFill>
              </a:rPr>
              <a:t>:  </a:t>
            </a:r>
            <a:r>
              <a:rPr lang="zh-CN" altLang="en-US" sz="2800" b="1">
                <a:solidFill>
                  <a:schemeClr val="accent2"/>
                </a:solidFill>
              </a:rPr>
              <a:t>频率为</a:t>
            </a:r>
            <a:r>
              <a:rPr lang="zh-CN" altLang="en-US" sz="2800" b="1">
                <a:solidFill>
                  <a:schemeClr val="accent2"/>
                </a:solidFill>
                <a:sym typeface="Symbol" panose="05050102010706020507" pitchFamily="18" charset="2"/>
              </a:rPr>
              <a:t> </a:t>
            </a:r>
            <a:r>
              <a:rPr lang="zh-CN" altLang="en-US" sz="2800" b="1">
                <a:solidFill>
                  <a:schemeClr val="accent2"/>
                </a:solidFill>
              </a:rPr>
              <a:t>的光子具有质量</a:t>
            </a:r>
          </a:p>
        </p:txBody>
      </p:sp>
      <p:graphicFrame>
        <p:nvGraphicFramePr>
          <p:cNvPr id="572419" name="Object 3"/>
          <p:cNvGraphicFramePr>
            <a:graphicFrameLocks noChangeAspect="1"/>
          </p:cNvGraphicFramePr>
          <p:nvPr/>
        </p:nvGraphicFramePr>
        <p:xfrm>
          <a:off x="3132138" y="3573463"/>
          <a:ext cx="1401762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545626" imgH="406048" progId="Equation.3">
                  <p:embed/>
                </p:oleObj>
              </mc:Choice>
              <mc:Fallback>
                <p:oleObj name="公式" r:id="rId12" imgW="545626" imgH="406048" progId="Equation.3">
                  <p:embed/>
                  <p:pic>
                    <p:nvPicPr>
                      <p:cNvPr id="5724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573463"/>
                        <a:ext cx="1401762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250825" y="4581525"/>
            <a:ext cx="849788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光子受到地球引力的作用，因此具有重力势能。取塔底的重力势能为零，则光子在重力场中的能量守恒关系为</a:t>
            </a:r>
          </a:p>
        </p:txBody>
      </p:sp>
      <p:graphicFrame>
        <p:nvGraphicFramePr>
          <p:cNvPr id="572421" name="Object 5"/>
          <p:cNvGraphicFramePr>
            <a:graphicFrameLocks noChangeAspect="1"/>
          </p:cNvGraphicFramePr>
          <p:nvPr/>
        </p:nvGraphicFramePr>
        <p:xfrm>
          <a:off x="2771775" y="5661025"/>
          <a:ext cx="324008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1231366" imgH="406224" progId="Equation.3">
                  <p:embed/>
                </p:oleObj>
              </mc:Choice>
              <mc:Fallback>
                <p:oleObj name="公式" r:id="rId14" imgW="1231366" imgH="406224" progId="Equation.3">
                  <p:embed/>
                  <p:pic>
                    <p:nvPicPr>
                      <p:cNvPr id="5724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661025"/>
                        <a:ext cx="3240088" cy="938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11"/>
          <p:cNvGraphicFramePr>
            <a:graphicFrameLocks noChangeAspect="1"/>
          </p:cNvGraphicFramePr>
          <p:nvPr/>
        </p:nvGraphicFramePr>
        <p:xfrm>
          <a:off x="3419475" y="1595438"/>
          <a:ext cx="3714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157680" imgH="180000" progId="Equation.3">
                  <p:embed/>
                </p:oleObj>
              </mc:Choice>
              <mc:Fallback>
                <p:oleObj name="公式" r:id="rId16" imgW="157680" imgH="180000" progId="Equation.3">
                  <p:embed/>
                  <p:pic>
                    <p:nvPicPr>
                      <p:cNvPr id="1741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595438"/>
                        <a:ext cx="371475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18" grpId="0"/>
      <p:bldP spid="5724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2"/>
          <p:cNvSpPr txBox="1">
            <a:spLocks noChangeArrowheads="1"/>
          </p:cNvSpPr>
          <p:nvPr/>
        </p:nvSpPr>
        <p:spPr bwMode="auto">
          <a:xfrm>
            <a:off x="8224838" y="2657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18438" name="Text Box 4"/>
          <p:cNvSpPr txBox="1">
            <a:spLocks noChangeArrowheads="1"/>
          </p:cNvSpPr>
          <p:nvPr/>
        </p:nvSpPr>
        <p:spPr bwMode="auto">
          <a:xfrm>
            <a:off x="539750" y="817563"/>
            <a:ext cx="82089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</a:rPr>
              <a:t>其</a:t>
            </a:r>
            <a:r>
              <a:rPr lang="zh-CN" altLang="en-US" sz="2800" b="1">
                <a:solidFill>
                  <a:schemeClr val="accent2"/>
                </a:solidFill>
              </a:rPr>
              <a:t>中 </a:t>
            </a:r>
            <a:r>
              <a:rPr lang="en-US" altLang="zh-CN" sz="2800" b="1" i="1">
                <a:solidFill>
                  <a:schemeClr val="accent2"/>
                </a:solidFill>
              </a:rPr>
              <a:t>g</a:t>
            </a:r>
            <a:r>
              <a:rPr lang="zh-CN" altLang="en-US" sz="2800" b="1">
                <a:solidFill>
                  <a:schemeClr val="accent2"/>
                </a:solidFill>
              </a:rPr>
              <a:t>为重力加速度，</a:t>
            </a:r>
            <a:r>
              <a:rPr lang="en-US" altLang="zh-CN" sz="2800" b="1" i="1">
                <a:solidFill>
                  <a:schemeClr val="accent2"/>
                </a:solidFill>
              </a:rPr>
              <a:t>H</a:t>
            </a:r>
            <a:r>
              <a:rPr lang="zh-CN" altLang="en-US" sz="2800" b="1">
                <a:solidFill>
                  <a:schemeClr val="accent2"/>
                </a:solidFill>
              </a:rPr>
              <a:t>为塔高。由上式可以得到</a:t>
            </a:r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73447" name="Object 7"/>
          <p:cNvGraphicFramePr>
            <a:graphicFrameLocks noChangeAspect="1"/>
          </p:cNvGraphicFramePr>
          <p:nvPr/>
        </p:nvGraphicFramePr>
        <p:xfrm>
          <a:off x="1692275" y="2133600"/>
          <a:ext cx="58324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882900" imgH="406400" progId="Equation.3">
                  <p:embed/>
                </p:oleObj>
              </mc:Choice>
              <mc:Fallback>
                <p:oleObj name="公式" r:id="rId2" imgW="2882900" imgH="406400" progId="Equation.3">
                  <p:embed/>
                  <p:pic>
                    <p:nvPicPr>
                      <p:cNvPr id="5734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133600"/>
                        <a:ext cx="5832475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48" name="Text Box 8"/>
          <p:cNvSpPr txBox="1">
            <a:spLocks noChangeArrowheads="1"/>
          </p:cNvSpPr>
          <p:nvPr/>
        </p:nvSpPr>
        <p:spPr bwMode="auto">
          <a:xfrm>
            <a:off x="468313" y="3357563"/>
            <a:ext cx="5543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</a:rPr>
              <a:t>与他们实验测量的结果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573450" name="Object 10"/>
          <p:cNvGraphicFramePr>
            <a:graphicFrameLocks noChangeAspect="1"/>
          </p:cNvGraphicFramePr>
          <p:nvPr/>
        </p:nvGraphicFramePr>
        <p:xfrm>
          <a:off x="2268538" y="3860800"/>
          <a:ext cx="38893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624895" imgH="406224" progId="Equation.3">
                  <p:embed/>
                </p:oleObj>
              </mc:Choice>
              <mc:Fallback>
                <p:oleObj name="公式" r:id="rId4" imgW="1624895" imgH="406224" progId="Equation.3">
                  <p:embed/>
                  <p:pic>
                    <p:nvPicPr>
                      <p:cNvPr id="5734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860800"/>
                        <a:ext cx="3889375" cy="108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9750" y="5157788"/>
            <a:ext cx="7920038" cy="946150"/>
            <a:chOff x="340" y="3249"/>
            <a:chExt cx="4989" cy="596"/>
          </a:xfrm>
        </p:grpSpPr>
        <p:sp>
          <p:nvSpPr>
            <p:cNvPr id="18443" name="Text Box 12"/>
            <p:cNvSpPr txBox="1">
              <a:spLocks noChangeArrowheads="1"/>
            </p:cNvSpPr>
            <p:nvPr/>
          </p:nvSpPr>
          <p:spPr bwMode="auto">
            <a:xfrm>
              <a:off x="340" y="3249"/>
              <a:ext cx="4989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chemeClr val="accent2"/>
                  </a:solidFill>
                </a:rPr>
                <a:t>是符合的。如果把    光子源放在塔底而在塔顶测量，那么观测到的就应是“引力红移”了。</a:t>
              </a:r>
            </a:p>
          </p:txBody>
        </p:sp>
        <p:graphicFrame>
          <p:nvGraphicFramePr>
            <p:cNvPr id="18436" name="Object 13"/>
            <p:cNvGraphicFramePr>
              <a:graphicFrameLocks noChangeAspect="1"/>
            </p:cNvGraphicFramePr>
            <p:nvPr/>
          </p:nvGraphicFramePr>
          <p:xfrm>
            <a:off x="2212" y="3270"/>
            <a:ext cx="246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57680" imgH="180000" progId="Equation.3">
                    <p:embed/>
                  </p:oleObj>
                </mc:Choice>
                <mc:Fallback>
                  <p:oleObj name="公式" r:id="rId6" imgW="157680" imgH="180000" progId="Equation.3">
                    <p:embed/>
                    <p:pic>
                      <p:nvPicPr>
                        <p:cNvPr id="1843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2" y="3270"/>
                          <a:ext cx="246" cy="3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13"/>
          <p:cNvSpPr>
            <a:spLocks noChangeArrowheads="1"/>
          </p:cNvSpPr>
          <p:nvPr/>
        </p:nvSpPr>
        <p:spPr bwMode="auto">
          <a:xfrm>
            <a:off x="0" y="904875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3" name="Text Box 15"/>
          <p:cNvSpPr txBox="1">
            <a:spLocks noChangeArrowheads="1"/>
          </p:cNvSpPr>
          <p:nvPr/>
        </p:nvSpPr>
        <p:spPr bwMode="auto">
          <a:xfrm>
            <a:off x="250602" y="1052513"/>
            <a:ext cx="66976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rgbClr val="C00000"/>
                </a:solidFill>
              </a:rPr>
              <a:t>2.</a:t>
            </a:r>
            <a:r>
              <a:rPr lang="en-US" altLang="zh-CN" sz="3200" b="1">
                <a:solidFill>
                  <a:srgbClr val="C00000"/>
                </a:solidFill>
              </a:rPr>
              <a:t>3</a:t>
            </a:r>
            <a:r>
              <a:rPr lang="zh-CN" altLang="en-US" sz="3200" b="1">
                <a:solidFill>
                  <a:srgbClr val="C00000"/>
                </a:solidFill>
              </a:rPr>
              <a:t>.1 氢原子光谱的规律性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23850" y="2503488"/>
            <a:ext cx="8351838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1" lang="zh-CN" altLang="en-US" sz="2800" b="1">
                <a:solidFill>
                  <a:srgbClr val="009900"/>
                </a:solidFill>
                <a:latin typeface="宋体" panose="02010600030101010101" pitchFamily="2" charset="-122"/>
              </a:rPr>
              <a:t>经典物理：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b="1">
                <a:solidFill>
                  <a:srgbClr val="3333CC"/>
                </a:solidFill>
              </a:rPr>
              <a:t>电子绕核转动有加速度，有能耗，辐射放出能量，电子轨道半径会越来越小，最终能量耗尽，电子坍缩到核。</a:t>
            </a:r>
            <a:endParaRPr lang="en-US" altLang="zh-CN" b="1">
              <a:solidFill>
                <a:srgbClr val="3333CC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b="1">
                <a:solidFill>
                  <a:srgbClr val="3333CC"/>
                </a:solidFill>
              </a:rPr>
              <a:t>两个后果：连续的带状光谱，原子不稳定 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06463" y="4724400"/>
            <a:ext cx="6553200" cy="2028825"/>
            <a:chOff x="240" y="441"/>
            <a:chExt cx="4128" cy="1278"/>
          </a:xfrm>
        </p:grpSpPr>
        <p:sp>
          <p:nvSpPr>
            <p:cNvPr id="7177" name="Text Box 3"/>
            <p:cNvSpPr txBox="1">
              <a:spLocks noChangeArrowheads="1"/>
            </p:cNvSpPr>
            <p:nvPr/>
          </p:nvSpPr>
          <p:spPr bwMode="auto">
            <a:xfrm>
              <a:off x="240" y="441"/>
              <a:ext cx="41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 氢原子光谱: 位置稳定的</a:t>
              </a:r>
              <a:r>
                <a:rPr kumimoji="1" lang="zh-CN" altLang="en-US" sz="2800" b="1">
                  <a:solidFill>
                    <a:srgbClr val="CC3300"/>
                  </a:solidFill>
                </a:rPr>
                <a:t>分立的线状光谱</a:t>
              </a:r>
              <a:endParaRPr kumimoji="1" lang="zh-CN" altLang="en-US" sz="2800">
                <a:solidFill>
                  <a:srgbClr val="CC3300"/>
                </a:solidFill>
              </a:endParaRPr>
            </a:p>
          </p:txBody>
        </p:sp>
        <p:grpSp>
          <p:nvGrpSpPr>
            <p:cNvPr id="7178" name="Group 4"/>
            <p:cNvGrpSpPr>
              <a:grpSpLocks/>
            </p:cNvGrpSpPr>
            <p:nvPr/>
          </p:nvGrpSpPr>
          <p:grpSpPr bwMode="auto">
            <a:xfrm>
              <a:off x="960" y="816"/>
              <a:ext cx="3072" cy="903"/>
              <a:chOff x="1008" y="681"/>
              <a:chExt cx="3072" cy="903"/>
            </a:xfrm>
          </p:grpSpPr>
          <p:graphicFrame>
            <p:nvGraphicFramePr>
              <p:cNvPr id="7170" name="Object 5"/>
              <p:cNvGraphicFramePr>
                <a:graphicFrameLocks noChangeAspect="1"/>
              </p:cNvGraphicFramePr>
              <p:nvPr/>
            </p:nvGraphicFramePr>
            <p:xfrm>
              <a:off x="1101" y="681"/>
              <a:ext cx="2805" cy="4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MP 图象" r:id="rId2" imgW="2314356" imgH="666667" progId="Paint.Picture">
                      <p:embed/>
                    </p:oleObj>
                  </mc:Choice>
                  <mc:Fallback>
                    <p:oleObj name="BMP 图象" r:id="rId2" imgW="2314356" imgH="666667" progId="Paint.Picture">
                      <p:embed/>
                      <p:pic>
                        <p:nvPicPr>
                          <p:cNvPr id="717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1" y="681"/>
                            <a:ext cx="2805" cy="4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79" name="Text Box 6"/>
              <p:cNvSpPr txBox="1">
                <a:spLocks noChangeArrowheads="1"/>
              </p:cNvSpPr>
              <p:nvPr/>
            </p:nvSpPr>
            <p:spPr bwMode="auto">
              <a:xfrm>
                <a:off x="1104" y="1296"/>
                <a:ext cx="4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红</a:t>
                </a:r>
                <a:endParaRPr kumimoji="1"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80" name="Text Box 7"/>
              <p:cNvSpPr txBox="1">
                <a:spLocks noChangeArrowheads="1"/>
              </p:cNvSpPr>
              <p:nvPr/>
            </p:nvSpPr>
            <p:spPr bwMode="auto">
              <a:xfrm>
                <a:off x="2533" y="1296"/>
                <a:ext cx="44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蓝</a:t>
                </a:r>
                <a:endParaRPr kumimoji="1"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81" name="Text Box 8"/>
              <p:cNvSpPr txBox="1">
                <a:spLocks noChangeArrowheads="1"/>
              </p:cNvSpPr>
              <p:nvPr/>
            </p:nvSpPr>
            <p:spPr bwMode="auto">
              <a:xfrm>
                <a:off x="3360" y="1288"/>
                <a:ext cx="68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紫</a:t>
                </a:r>
                <a:endParaRPr kumimoji="1" lang="zh-CN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182" name="Text Box 9"/>
              <p:cNvSpPr txBox="1">
                <a:spLocks noChangeArrowheads="1"/>
              </p:cNvSpPr>
              <p:nvPr/>
            </p:nvSpPr>
            <p:spPr bwMode="auto">
              <a:xfrm>
                <a:off x="1008" y="1104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6562.8</a:t>
                </a:r>
              </a:p>
            </p:txBody>
          </p:sp>
          <p:sp>
            <p:nvSpPr>
              <p:cNvPr id="7183" name="Text Box 10"/>
              <p:cNvSpPr txBox="1">
                <a:spLocks noChangeArrowheads="1"/>
              </p:cNvSpPr>
              <p:nvPr/>
            </p:nvSpPr>
            <p:spPr bwMode="auto">
              <a:xfrm>
                <a:off x="2448" y="1104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4861.3</a:t>
                </a:r>
              </a:p>
            </p:txBody>
          </p:sp>
          <p:sp>
            <p:nvSpPr>
              <p:cNvPr id="7184" name="Text Box 11"/>
              <p:cNvSpPr txBox="1">
                <a:spLocks noChangeArrowheads="1"/>
              </p:cNvSpPr>
              <p:nvPr/>
            </p:nvSpPr>
            <p:spPr bwMode="auto">
              <a:xfrm>
                <a:off x="3312" y="1104"/>
                <a:ext cx="76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>
                    <a:solidFill>
                      <a:schemeClr val="accent2"/>
                    </a:solidFill>
                  </a:rPr>
                  <a:t>4340.5</a:t>
                </a:r>
                <a:endParaRPr lang="zh-CN" altLang="en-US"/>
              </a:p>
            </p:txBody>
          </p:sp>
        </p:grpSp>
      </p:grp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539750" y="1700213"/>
            <a:ext cx="807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电子能量变化，辐射或吸收光子，形成光谱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5800" y="56027"/>
            <a:ext cx="7772400" cy="780685"/>
          </a:xfrm>
        </p:spPr>
        <p:txBody>
          <a:bodyPr/>
          <a:lstStyle/>
          <a:p>
            <a:pPr lvl="0" eaLnBrk="1" hangingPunct="1">
              <a:defRPr/>
            </a:pPr>
            <a:r>
              <a:rPr lang="zh-CN" altLang="en-US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lang="zh-CN" altLang="en-US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anose="02010600030101010101" pitchFamily="2" charset="-122"/>
                <a:cs typeface="+mn-cs"/>
              </a:rPr>
              <a:t>2.</a:t>
            </a:r>
            <a:r>
              <a:rPr lang="en-US" altLang="zh-CN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36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氢原子光谱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107504" y="160269"/>
                <a:ext cx="8712968" cy="2260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solidFill>
                      <a:schemeClr val="accent2"/>
                    </a:solidFill>
                  </a:rPr>
                  <a:t>1885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年瑞士一位中学教师巴尔末 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(J. J. Balmer)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发现氢原子的线状光谱的可见光部分波长可归纳为如下公式，称为巴尔末公式</a:t>
                </a:r>
                <a:endParaRPr kumimoji="1" lang="en-US" altLang="zh-CN" sz="2800" b="1">
                  <a:solidFill>
                    <a:schemeClr val="accent2"/>
                  </a:solidFill>
                </a:endParaRP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28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60269"/>
                <a:ext cx="8712968" cy="2260619"/>
              </a:xfrm>
              <a:prstGeom prst="rect">
                <a:avLst/>
              </a:prstGeom>
              <a:blipFill rotWithShape="0">
                <a:blip r:embed="rId2"/>
                <a:stretch>
                  <a:fillRect l="-1470" t="-3504" r="-1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107504" y="2780928"/>
                <a:ext cx="8856984" cy="1763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>
                    <a:solidFill>
                      <a:schemeClr val="accent2"/>
                    </a:solidFill>
                  </a:rPr>
                  <a:t>1890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年里德伯 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(J. R. Rydberg)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用</a:t>
                </a:r>
                <a:r>
                  <a:rPr kumimoji="1" lang="zh-CN" altLang="en-US" sz="2800" b="1">
                    <a:solidFill>
                      <a:srgbClr val="FF0000"/>
                    </a:solidFill>
                  </a:rPr>
                  <a:t>波数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e>
                    </m:acc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kumimoji="1" lang="zh-CN" altLang="en-US" sz="2800" b="1">
                    <a:solidFill>
                      <a:srgbClr val="FF0000"/>
                    </a:solidFill>
                  </a:rPr>
                  <a:t>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改写巴尔末公式得到 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en-US" altLang="zh-CN" sz="2800" b="1">
                    <a:solidFill>
                      <a:schemeClr val="accent2"/>
                    </a:solidFill>
                  </a:rPr>
                  <a:t>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为里德伯常数</a:t>
                </a:r>
                <a:r>
                  <a:rPr kumimoji="1" lang="en-US" altLang="zh-CN" sz="2800" b="1">
                    <a:solidFill>
                      <a:schemeClr val="accent2"/>
                    </a:solidFill>
                  </a:rPr>
                  <a:t>)</a:t>
                </a:r>
              </a:p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</m:acc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kumimoji="1" lang="en-US" altLang="zh-CN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),   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</m:oMath>
                  </m:oMathPara>
                </a14:m>
                <a:endParaRPr kumimoji="1" lang="zh-CN" altLang="en-US" sz="28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2780928"/>
                <a:ext cx="8856984" cy="1763560"/>
              </a:xfrm>
              <a:prstGeom prst="rect">
                <a:avLst/>
              </a:prstGeom>
              <a:blipFill rotWithShape="0">
                <a:blip r:embed="rId3"/>
                <a:stretch>
                  <a:fillRect l="-1445" t="-4498" r="-4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52486" y="4869160"/>
            <a:ext cx="8884010" cy="2281522"/>
            <a:chOff x="259990" y="4459846"/>
            <a:chExt cx="8520900" cy="2281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59990" y="4459846"/>
                  <a:ext cx="8520900" cy="22815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800" b="1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在氢原子光谱中，除可见谱的巴尔末线系外，还有紫外和红外部分的其他谱线系，可用广义巴尔末公式来描述</a:t>
                  </a:r>
                  <a:endParaRPr kumimoji="1" lang="en-US" altLang="zh-CN" sz="2800" b="1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𝝂</m:t>
                            </m:r>
                          </m:e>
                        </m:acc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p>
                                <m: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8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p>
                              <m:sSupPr>
                                <m:ctrlP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kumimoji="1" lang="en-US" altLang="zh-CN" sz="28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),                          </m:t>
                        </m:r>
                      </m:oMath>
                    </m:oMathPara>
                  </a14:m>
                  <a:endParaRPr kumimoji="1" lang="zh-CN" altLang="en-US" sz="2800" b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9990" y="4459846"/>
                  <a:ext cx="8520900" cy="228152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73" t="-2941" r="-20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64088" y="5406315"/>
                  <a:ext cx="3075137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kumimoji="1" lang="en-US" altLang="zh-CN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,⋯</m:t>
                      </m:r>
                    </m:oMath>
                  </a14:m>
                  <a:r>
                    <a:rPr kumimoji="1" lang="en-US" altLang="zh-CN" b="1">
                      <a:solidFill>
                        <a:schemeClr val="accent2"/>
                      </a:solidFill>
                    </a:rPr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kumimoji="1" lang="en-US" altLang="zh-CN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,⋯</m:t>
                        </m:r>
                      </m:oMath>
                    </m:oMathPara>
                  </a14:m>
                  <a:endParaRPr kumimoji="1" lang="en-US" altLang="zh-CN" b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088" y="5406315"/>
                  <a:ext cx="3075137" cy="8309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11867221"/>
      </p:ext>
    </p:ext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1447800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928688" y="2322513"/>
            <a:ext cx="7715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00000"/>
                </a:solidFill>
              </a:rPr>
              <a:t>2.2.1 </a:t>
            </a:r>
            <a:r>
              <a:rPr lang="zh-CN" altLang="en-US" sz="3200" b="1">
                <a:solidFill>
                  <a:srgbClr val="C00000"/>
                </a:solidFill>
              </a:rPr>
              <a:t>光电效应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895350" y="3271838"/>
            <a:ext cx="79930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00000"/>
                </a:solidFill>
              </a:rPr>
              <a:t>2.2.2 </a:t>
            </a:r>
            <a:r>
              <a:rPr lang="zh-CN" altLang="en-US" sz="3200" b="1">
                <a:solidFill>
                  <a:srgbClr val="C00000"/>
                </a:solidFill>
              </a:rPr>
              <a:t>康普顿效应</a:t>
            </a:r>
          </a:p>
          <a:p>
            <a:pPr>
              <a:spcBef>
                <a:spcPct val="50000"/>
              </a:spcBef>
            </a:pP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914400" y="4186238"/>
            <a:ext cx="74898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00000"/>
                </a:solidFill>
              </a:rPr>
              <a:t>2.2.3 </a:t>
            </a:r>
            <a:r>
              <a:rPr lang="zh-CN" altLang="en-US" sz="3200" b="1">
                <a:solidFill>
                  <a:srgbClr val="C00000"/>
                </a:solidFill>
              </a:rPr>
              <a:t>光的波粒二象性</a:t>
            </a:r>
          </a:p>
          <a:p>
            <a:pPr>
              <a:spcBef>
                <a:spcPct val="50000"/>
              </a:spcBef>
            </a:pPr>
            <a:endParaRPr lang="zh-CN" altLang="en-US" sz="3200" b="1">
              <a:solidFill>
                <a:srgbClr val="C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pPr lvl="0" eaLnBrk="1" hangingPunct="1">
              <a:spcBef>
                <a:spcPct val="50000"/>
              </a:spcBef>
            </a:pPr>
            <a:r>
              <a:rPr lang="en-US" altLang="zh-CN" sz="40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§</a:t>
            </a:r>
            <a:r>
              <a:rPr kumimoji="0" lang="en-US" altLang="zh-CN" sz="40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2.2 </a:t>
            </a:r>
            <a:r>
              <a:rPr kumimoji="0" lang="zh-CN" altLang="en-US" sz="40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光的粒子性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zoom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209" name="Text Box 3"/>
              <p:cNvSpPr txBox="1">
                <a:spLocks noChangeArrowheads="1"/>
              </p:cNvSpPr>
              <p:nvPr/>
            </p:nvSpPr>
            <p:spPr bwMode="auto">
              <a:xfrm>
                <a:off x="256728" y="1397094"/>
                <a:ext cx="8491736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44500" indent="-444500"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1 . </a:t>
                </a:r>
                <a:r>
                  <a:rPr kumimoji="1" lang="zh-CN" altLang="en-US" sz="2800" b="1">
                    <a:solidFill>
                      <a:srgbClr val="CC3300"/>
                    </a:solidFill>
                  </a:rPr>
                  <a:t>定态假设: 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原子系统稳定存在的状态只能具有分立的能量值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r>
                      <a:rPr kumimoji="1" lang="zh-CN" altLang="en-US" sz="28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sz="2800" b="1">
                    <a:solidFill>
                      <a:schemeClr val="accent2"/>
                    </a:solidFill>
                  </a:rPr>
                  <a:t>这些状态称为系统的</a:t>
                </a:r>
                <a:r>
                  <a:rPr kumimoji="1" lang="zh-CN" altLang="en-US" sz="2800" b="1">
                    <a:solidFill>
                      <a:srgbClr val="FF0000"/>
                    </a:solidFill>
                  </a:rPr>
                  <a:t>定态</a:t>
                </a:r>
                <a:r>
                  <a:rPr kumimoji="1" lang="zh-CN" altLang="en-US" sz="2800" b="1">
                    <a:solidFill>
                      <a:schemeClr val="accent2"/>
                    </a:solidFill>
                  </a:rPr>
                  <a:t>，该系统的任何能量变化只能是由于这些定态之间的跃迁引起的。</a:t>
                </a:r>
              </a:p>
            </p:txBody>
          </p:sp>
        </mc:Choice>
        <mc:Fallback xmlns="">
          <p:sp>
            <p:nvSpPr>
              <p:cNvPr id="820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28" y="1397094"/>
                <a:ext cx="8491736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436" t="-4362" r="-5671" b="-73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4152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玻尔理论的三条基本假设</a:t>
            </a:r>
            <a:endParaRPr kumimoji="1" lang="zh-CN" altLang="en-US">
              <a:solidFill>
                <a:schemeClr val="accent2"/>
              </a:solidFill>
            </a:endParaRPr>
          </a:p>
        </p:txBody>
      </p:sp>
      <p:sp>
        <p:nvSpPr>
          <p:cNvPr id="8202" name="Text Box 6"/>
          <p:cNvSpPr txBox="1">
            <a:spLocks noChangeArrowheads="1"/>
          </p:cNvSpPr>
          <p:nvPr/>
        </p:nvSpPr>
        <p:spPr bwMode="auto">
          <a:xfrm>
            <a:off x="179512" y="44624"/>
            <a:ext cx="80279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C00000"/>
                </a:solidFill>
              </a:rPr>
              <a:t>2.</a:t>
            </a:r>
            <a:r>
              <a:rPr lang="en-US" altLang="zh-CN" sz="3200" b="1">
                <a:solidFill>
                  <a:srgbClr val="C00000"/>
                </a:solidFill>
              </a:rPr>
              <a:t>3</a:t>
            </a:r>
            <a:r>
              <a:rPr lang="zh-CN" altLang="en-US" sz="3200" b="1">
                <a:solidFill>
                  <a:srgbClr val="C00000"/>
                </a:solidFill>
              </a:rPr>
              <a:t>.2</a:t>
            </a:r>
            <a:r>
              <a:rPr kumimoji="1" lang="zh-CN" altLang="en-US" sz="3200" b="1">
                <a:solidFill>
                  <a:srgbClr val="C00000"/>
                </a:solidFill>
              </a:rPr>
              <a:t> 玻尔量子假设解释氢原子线状光谱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44338" y="5301208"/>
            <a:ext cx="8820150" cy="1563688"/>
            <a:chOff x="0" y="2880"/>
            <a:chExt cx="5556" cy="98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198" name="Object 8"/>
                <p:cNvGraphicFramePr>
                  <a:graphicFrameLocks noChangeAspect="1"/>
                </p:cNvGraphicFramePr>
                <p:nvPr/>
              </p:nvGraphicFramePr>
              <p:xfrm>
                <a:off x="2069" y="3475"/>
                <a:ext cx="1482" cy="39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4" imgW="927000" imgH="241200" progId="Equation.DSMT4">
                        <p:embed/>
                      </p:oleObj>
                    </mc:Choice>
                    <mc:Fallback>
                      <p:oleObj name="Equation" r:id="rId4" imgW="927000" imgH="241200" progId="Equation.DSMT4">
                        <p:embed/>
                        <p:pic>
                          <p:nvPicPr>
                            <p:cNvPr id="8198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9" y="3475"/>
                              <a:ext cx="1482" cy="39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198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67368434"/>
                    </p:ext>
                  </p:extLst>
                </p:nvPr>
              </p:nvGraphicFramePr>
              <p:xfrm>
                <a:off x="2069" y="3475"/>
                <a:ext cx="1482" cy="39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8296" name="Equation" r:id="rId6" imgW="927000" imgH="241200" progId="Equation.DSMT4">
                        <p:embed/>
                      </p:oleObj>
                    </mc:Choice>
                    <mc:Fallback>
                      <p:oleObj name="Equation" r:id="rId6" imgW="927000" imgH="241200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9" y="3475"/>
                              <a:ext cx="1482" cy="39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8207" name="Text Box 9"/>
            <p:cNvSpPr txBox="1">
              <a:spLocks noChangeArrowheads="1"/>
            </p:cNvSpPr>
            <p:nvPr/>
          </p:nvSpPr>
          <p:spPr bwMode="auto">
            <a:xfrm>
              <a:off x="768" y="3511"/>
              <a:ext cx="10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频率公式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0" y="2880"/>
                  <a:ext cx="5556" cy="6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marL="542925" indent="-542925" eaLnBrk="1" hangingPunct="1"/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 3 . </a:t>
                  </a:r>
                  <a:r>
                    <a:rPr kumimoji="1" lang="zh-CN" altLang="en-US" sz="2800" b="1">
                      <a:solidFill>
                        <a:srgbClr val="CC3300"/>
                      </a:solidFill>
                    </a:rPr>
                    <a:t>频率条件:</a:t>
                  </a:r>
                  <a:r>
                    <a:rPr kumimoji="1" lang="zh-CN" altLang="en-US" sz="2800" b="1"/>
                    <a:t>   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原子从一个定态</a:t>
                  </a:r>
                  <a:r>
                    <a:rPr kumimoji="1" lang="en-US" altLang="zh-CN" sz="2800" b="1">
                      <a:solidFill>
                        <a:schemeClr val="accent2"/>
                      </a:solidFill>
                    </a:rPr>
                    <a:t>(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初态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1" lang="en-US" altLang="zh-CN" sz="2800" b="1">
                      <a:solidFill>
                        <a:schemeClr val="accent2"/>
                      </a:solidFill>
                    </a:rPr>
                    <a:t>)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跃迁到另一个定态</a:t>
                  </a:r>
                  <a:r>
                    <a:rPr kumimoji="1" lang="en-US" altLang="zh-CN" sz="2800" b="1">
                      <a:solidFill>
                        <a:schemeClr val="accent2"/>
                      </a:solidFill>
                    </a:rPr>
                    <a:t>(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末态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kumimoji="1" lang="en-US" altLang="zh-CN" sz="2800" b="1">
                      <a:solidFill>
                        <a:schemeClr val="accent2"/>
                      </a:solidFill>
                    </a:rPr>
                    <a:t>)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时，会发射或吸收频率为 </a:t>
                  </a:r>
                  <a14:m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a14:m>
                  <a:r>
                    <a:rPr kumimoji="1" lang="zh-CN" altLang="en-US" sz="2800" b="1">
                      <a:solidFill>
                        <a:schemeClr val="accent2"/>
                      </a:solidFill>
                    </a:rPr>
                    <a:t> 的光子</a:t>
                  </a:r>
                </a:p>
              </p:txBody>
            </p:sp>
          </mc:Choice>
          <mc:Fallback xmlns="">
            <p:sp>
              <p:nvSpPr>
                <p:cNvPr id="8208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2880"/>
                  <a:ext cx="5556" cy="62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15" t="-8589" b="-1288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0" y="688975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6" name="Text Box 13"/>
              <p:cNvSpPr txBox="1">
                <a:spLocks noChangeArrowheads="1"/>
              </p:cNvSpPr>
              <p:nvPr/>
            </p:nvSpPr>
            <p:spPr bwMode="auto">
              <a:xfrm>
                <a:off x="249775" y="3356992"/>
                <a:ext cx="8570697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58775" indent="-358775"/>
                <a:r>
                  <a:rPr lang="zh-CN" altLang="en-US" sz="2800" b="1">
                    <a:solidFill>
                      <a:schemeClr val="accent2"/>
                    </a:solidFill>
                  </a:rPr>
                  <a:t>2.</a:t>
                </a:r>
                <a:r>
                  <a:rPr lang="zh-CN" altLang="en-US" sz="2800" b="1">
                    <a:solidFill>
                      <a:srgbClr val="CC3300"/>
                    </a:solidFill>
                  </a:rPr>
                  <a:t> 角动量量子化</a:t>
                </a:r>
                <a:r>
                  <a:rPr lang="en-US" altLang="zh-CN" sz="2800" b="1">
                    <a:solidFill>
                      <a:srgbClr val="CC3300"/>
                    </a:solidFill>
                  </a:rPr>
                  <a:t>: </a:t>
                </a:r>
                <a:r>
                  <a:rPr lang="zh-CN" altLang="en-US" sz="2800" b="1">
                    <a:solidFill>
                      <a:schemeClr val="accent2"/>
                    </a:solidFill>
                  </a:rPr>
                  <a:t>电子以速度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b="1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800" b="1">
                    <a:solidFill>
                      <a:schemeClr val="accent2"/>
                    </a:solidFill>
                  </a:rPr>
                  <a:t>在半径为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sz="2800" b="1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800" b="1">
                    <a:solidFill>
                      <a:schemeClr val="accent2"/>
                    </a:solidFill>
                  </a:rPr>
                  <a:t>的圆周上绕核运动时，只有电子的角动量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800" b="1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800" b="1">
                    <a:solidFill>
                      <a:schemeClr val="accent2"/>
                    </a:solidFill>
                  </a:rPr>
                  <a:t>等于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en-US" altLang="zh-CN" sz="2800" b="1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sz="2800" b="1">
                    <a:solidFill>
                      <a:schemeClr val="accent2"/>
                    </a:solidFill>
                  </a:rPr>
                  <a:t>的整数倍的那些轨道才是稳定的，即</a:t>
                </a:r>
                <a:endParaRPr lang="en-US" altLang="zh-CN" sz="28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06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775" y="3356992"/>
                <a:ext cx="8570697" cy="1384995"/>
              </a:xfrm>
              <a:prstGeom prst="rect">
                <a:avLst/>
              </a:prstGeom>
              <a:blipFill rotWithShape="0">
                <a:blip r:embed="rId9"/>
                <a:stretch>
                  <a:fillRect l="-1494" t="-6167" r="-142" b="-101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567" name="Object 15"/>
          <p:cNvGraphicFramePr>
            <a:graphicFrameLocks noChangeAspect="1"/>
          </p:cNvGraphicFramePr>
          <p:nvPr/>
        </p:nvGraphicFramePr>
        <p:xfrm>
          <a:off x="3386138" y="4670425"/>
          <a:ext cx="231933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76240" imgH="177480" progId="Equation.DSMT4">
                  <p:embed/>
                </p:oleObj>
              </mc:Choice>
              <mc:Fallback>
                <p:oleObj name="Equation" r:id="rId10" imgW="876240" imgH="177480" progId="Equation.DSMT4">
                  <p:embed/>
                  <p:pic>
                    <p:nvPicPr>
                      <p:cNvPr id="235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4670425"/>
                        <a:ext cx="2319337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9" grpId="0"/>
      <p:bldP spid="115717" grpId="0" autoUpdateAnimBg="0"/>
      <p:bldP spid="82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324891" y="3985900"/>
            <a:ext cx="69834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800" b="1" i="1">
                <a:solidFill>
                  <a:srgbClr val="3333CC"/>
                </a:solidFill>
              </a:rPr>
              <a:t>n</a:t>
            </a:r>
            <a:r>
              <a:rPr lang="zh-CN" altLang="en-US" sz="2800" b="1">
                <a:solidFill>
                  <a:srgbClr val="3333CC"/>
                </a:solidFill>
              </a:rPr>
              <a:t>正整数，轨道量子化，能量量子化。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282253" y="1736013"/>
            <a:ext cx="1008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可得</a:t>
            </a:r>
          </a:p>
        </p:txBody>
      </p:sp>
      <p:graphicFrame>
        <p:nvGraphicFramePr>
          <p:cNvPr id="117765" name="Object 5"/>
          <p:cNvGraphicFramePr>
            <a:graphicFrameLocks noChangeAspect="1"/>
          </p:cNvGraphicFramePr>
          <p:nvPr/>
        </p:nvGraphicFramePr>
        <p:xfrm>
          <a:off x="1434381" y="1412776"/>
          <a:ext cx="4649787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457200" progId="Equation.DSMT4">
                  <p:embed/>
                </p:oleObj>
              </mc:Choice>
              <mc:Fallback>
                <p:oleObj name="Equation" r:id="rId2" imgW="1612800" imgH="457200" progId="Equation.DSMT4">
                  <p:embed/>
                  <p:pic>
                    <p:nvPicPr>
                      <p:cNvPr id="1177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381" y="1412776"/>
                        <a:ext cx="4649787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52636" y="292453"/>
            <a:ext cx="273630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库仑力提供向心力做圆周运动</a:t>
            </a:r>
          </a:p>
        </p:txBody>
      </p:sp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1403648" y="2564904"/>
          <a:ext cx="6081713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27200" imgH="457200" progId="Equation.DSMT4">
                  <p:embed/>
                </p:oleObj>
              </mc:Choice>
              <mc:Fallback>
                <p:oleObj name="Equation" r:id="rId4" imgW="2527200" imgH="457200" progId="Equation.DSMT4">
                  <p:embed/>
                  <p:pic>
                    <p:nvPicPr>
                      <p:cNvPr id="245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564904"/>
                        <a:ext cx="6081713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20"/>
          <p:cNvGrpSpPr>
            <a:grpSpLocks/>
          </p:cNvGrpSpPr>
          <p:nvPr/>
        </p:nvGrpSpPr>
        <p:grpSpPr bwMode="auto">
          <a:xfrm>
            <a:off x="323528" y="5734447"/>
            <a:ext cx="8280680" cy="1150937"/>
            <a:chOff x="750909" y="3933999"/>
            <a:chExt cx="8281202" cy="1150938"/>
          </a:xfrm>
        </p:grpSpPr>
        <p:graphicFrame>
          <p:nvGraphicFramePr>
            <p:cNvPr id="9221" name="Object 13"/>
            <p:cNvGraphicFramePr>
              <a:graphicFrameLocks noChangeAspect="1"/>
            </p:cNvGraphicFramePr>
            <p:nvPr/>
          </p:nvGraphicFramePr>
          <p:xfrm>
            <a:off x="750909" y="3933999"/>
            <a:ext cx="3614965" cy="1150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49080" imgH="457200" progId="Equation.DSMT4">
                    <p:embed/>
                  </p:oleObj>
                </mc:Choice>
                <mc:Fallback>
                  <p:oleObj name="Equation" r:id="rId6" imgW="1549080" imgH="457200" progId="Equation.DSMT4">
                    <p:embed/>
                    <p:pic>
                      <p:nvPicPr>
                        <p:cNvPr id="92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0909" y="3933999"/>
                          <a:ext cx="3614965" cy="1150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8" name="Text Box 7"/>
            <p:cNvSpPr txBox="1">
              <a:spLocks noChangeArrowheads="1"/>
            </p:cNvSpPr>
            <p:nvPr/>
          </p:nvSpPr>
          <p:spPr bwMode="auto">
            <a:xfrm>
              <a:off x="5215687" y="4201924"/>
              <a:ext cx="38164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</a:rPr>
                <a:t>基态能，第一轨道能</a:t>
              </a:r>
            </a:p>
          </p:txBody>
        </p:sp>
      </p:grpSp>
      <p:grpSp>
        <p:nvGrpSpPr>
          <p:cNvPr id="3" name="组合 23"/>
          <p:cNvGrpSpPr>
            <a:grpSpLocks/>
          </p:cNvGrpSpPr>
          <p:nvPr/>
        </p:nvGrpSpPr>
        <p:grpSpPr bwMode="auto">
          <a:xfrm>
            <a:off x="405259" y="4581128"/>
            <a:ext cx="8631237" cy="1223962"/>
            <a:chOff x="441327" y="2638029"/>
            <a:chExt cx="8630665" cy="1223962"/>
          </a:xfrm>
        </p:grpSpPr>
        <p:sp>
          <p:nvSpPr>
            <p:cNvPr id="9227" name="Text Box 7"/>
            <p:cNvSpPr txBox="1">
              <a:spLocks noChangeArrowheads="1"/>
            </p:cNvSpPr>
            <p:nvPr/>
          </p:nvSpPr>
          <p:spPr bwMode="auto">
            <a:xfrm>
              <a:off x="4788024" y="2977788"/>
              <a:ext cx="42839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</a:rPr>
                <a:t>玻尔半径，第一轨道半径</a:t>
              </a:r>
            </a:p>
          </p:txBody>
        </p:sp>
        <p:graphicFrame>
          <p:nvGraphicFramePr>
            <p:cNvPr id="9220" name="Object 15"/>
            <p:cNvGraphicFramePr>
              <a:graphicFrameLocks noChangeAspect="1"/>
            </p:cNvGraphicFramePr>
            <p:nvPr/>
          </p:nvGraphicFramePr>
          <p:xfrm>
            <a:off x="441327" y="2638029"/>
            <a:ext cx="4354223" cy="1223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11280" imgH="457200" progId="Equation.DSMT4">
                    <p:embed/>
                  </p:oleObj>
                </mc:Choice>
                <mc:Fallback>
                  <p:oleObj name="Equation" r:id="rId8" imgW="1511280" imgH="457200" progId="Equation.DSMT4">
                    <p:embed/>
                    <p:pic>
                      <p:nvPicPr>
                        <p:cNvPr id="922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327" y="2638029"/>
                          <a:ext cx="4354223" cy="1223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060948" y="261268"/>
          <a:ext cx="19431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88840" imgH="457200" progId="Equation.DSMT4">
                  <p:embed/>
                </p:oleObj>
              </mc:Choice>
              <mc:Fallback>
                <p:oleObj name="Equation" r:id="rId10" imgW="888840" imgH="45720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948" y="261268"/>
                        <a:ext cx="19431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5436096" y="261268"/>
                <a:ext cx="3398108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800" b="1">
                    <a:solidFill>
                      <a:srgbClr val="3333CC"/>
                    </a:solidFill>
                  </a:rPr>
                  <a:t>再结合角动量量子化条件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𝒎𝒗𝒓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endParaRPr lang="zh-CN" altLang="en-US" sz="28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6096" y="261268"/>
                <a:ext cx="3398108" cy="954107"/>
              </a:xfrm>
              <a:prstGeom prst="rect">
                <a:avLst/>
              </a:prstGeom>
              <a:blipFill rotWithShape="0">
                <a:blip r:embed="rId13"/>
                <a:stretch>
                  <a:fillRect l="-3770" t="-7051" r="-3591" b="-153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987186" y="1772816"/>
            <a:ext cx="16892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轨道半径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644575" y="2897019"/>
            <a:ext cx="9596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/>
              <a:t>总能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/>
      <p:bldP spid="117764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0" y="1400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0" name="Text Box 6"/>
          <p:cNvSpPr txBox="1">
            <a:spLocks noChangeArrowheads="1"/>
          </p:cNvSpPr>
          <p:nvPr/>
        </p:nvSpPr>
        <p:spPr bwMode="auto">
          <a:xfrm>
            <a:off x="323850" y="476250"/>
            <a:ext cx="8208963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氢原子的能级公式稍加修改，也适用于</a:t>
            </a:r>
            <a:r>
              <a:rPr lang="zh-CN" altLang="en-US" sz="2800" b="1">
                <a:solidFill>
                  <a:srgbClr val="008000"/>
                </a:solidFill>
              </a:rPr>
              <a:t>类氢离子</a:t>
            </a:r>
            <a:r>
              <a:rPr lang="zh-CN" altLang="en-US" sz="2800" b="1">
                <a:solidFill>
                  <a:srgbClr val="3333CC"/>
                </a:solidFill>
              </a:rPr>
              <a:t>，例如氦离子</a:t>
            </a:r>
            <a:r>
              <a:rPr lang="en-US" altLang="zh-CN" sz="2800" b="1">
                <a:solidFill>
                  <a:srgbClr val="3333CC"/>
                </a:solidFill>
              </a:rPr>
              <a:t>He</a:t>
            </a:r>
            <a:r>
              <a:rPr lang="en-US" altLang="zh-CN" sz="2800" b="1" baseline="30000">
                <a:solidFill>
                  <a:srgbClr val="3333CC"/>
                </a:solidFill>
              </a:rPr>
              <a:t>+</a:t>
            </a:r>
            <a:r>
              <a:rPr lang="en-US" altLang="zh-CN" sz="2800" b="1">
                <a:solidFill>
                  <a:srgbClr val="3333CC"/>
                </a:solidFill>
              </a:rPr>
              <a:t>。  He </a:t>
            </a:r>
            <a:r>
              <a:rPr lang="zh-CN" altLang="en-US" sz="2800" b="1">
                <a:solidFill>
                  <a:srgbClr val="3333CC"/>
                </a:solidFill>
              </a:rPr>
              <a:t>原子核外有两个电子，当它电离失去一个电子后，其结构类似于氢原子，但核电荷数为+2</a:t>
            </a:r>
            <a:r>
              <a:rPr lang="en-US" altLang="zh-CN" sz="2800" b="1" i="1">
                <a:solidFill>
                  <a:srgbClr val="3333CC"/>
                </a:solidFill>
              </a:rPr>
              <a:t>e</a:t>
            </a:r>
            <a:r>
              <a:rPr lang="en-US" altLang="zh-CN" sz="2800" b="1">
                <a:solidFill>
                  <a:srgbClr val="3333CC"/>
                </a:solidFill>
              </a:rPr>
              <a:t>。</a:t>
            </a:r>
            <a:r>
              <a:rPr lang="zh-CN" altLang="en-US" sz="2800" b="1">
                <a:solidFill>
                  <a:srgbClr val="3333CC"/>
                </a:solidFill>
              </a:rPr>
              <a:t>以</a:t>
            </a:r>
            <a:r>
              <a:rPr lang="en-US" altLang="zh-CN" sz="2800" b="1">
                <a:solidFill>
                  <a:srgbClr val="3333CC"/>
                </a:solidFill>
              </a:rPr>
              <a:t>Z</a:t>
            </a:r>
            <a:r>
              <a:rPr lang="zh-CN" altLang="en-US" sz="2800" b="1">
                <a:solidFill>
                  <a:srgbClr val="3333CC"/>
                </a:solidFill>
              </a:rPr>
              <a:t>表示类氢离子的核电荷数，则类氢离子的能级公式为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0" y="1400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8792" name="Object 8"/>
          <p:cNvGraphicFramePr>
            <a:graphicFrameLocks noChangeAspect="1"/>
          </p:cNvGraphicFramePr>
          <p:nvPr/>
        </p:nvGraphicFramePr>
        <p:xfrm>
          <a:off x="1089025" y="2852738"/>
          <a:ext cx="51498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5200" imgH="457200" progId="Equation.DSMT4">
                  <p:embed/>
                </p:oleObj>
              </mc:Choice>
              <mc:Fallback>
                <p:oleObj name="Equation" r:id="rId3" imgW="2095200" imgH="457200" progId="Equation.DSMT4">
                  <p:embed/>
                  <p:pic>
                    <p:nvPicPr>
                      <p:cNvPr id="1187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2852738"/>
                        <a:ext cx="51498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1042988" y="5445125"/>
          <a:ext cx="42322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63560" imgH="457200" progId="Equation.DSMT4">
                  <p:embed/>
                </p:oleObj>
              </mc:Choice>
              <mc:Fallback>
                <p:oleObj name="Equation" r:id="rId5" imgW="1663560" imgH="457200" progId="Equation.DSMT4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445125"/>
                        <a:ext cx="423227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1049338" y="4076700"/>
          <a:ext cx="4243387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57200" progId="Equation.DSMT4">
                  <p:embed/>
                </p:oleObj>
              </mc:Choice>
              <mc:Fallback>
                <p:oleObj name="Equation" r:id="rId7" imgW="1473120" imgH="457200" progId="Equation.DSMT4">
                  <p:embed/>
                  <p:pic>
                    <p:nvPicPr>
                      <p:cNvPr id="1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4076700"/>
                        <a:ext cx="4243387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Object 10"/>
          <p:cNvGraphicFramePr>
            <a:graphicFrameLocks noChangeAspect="1"/>
          </p:cNvGraphicFramePr>
          <p:nvPr/>
        </p:nvGraphicFramePr>
        <p:xfrm>
          <a:off x="5795963" y="4149725"/>
          <a:ext cx="12795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393480" progId="Equation.DSMT4">
                  <p:embed/>
                </p:oleObj>
              </mc:Choice>
              <mc:Fallback>
                <p:oleObj name="Equation" r:id="rId9" imgW="444240" imgH="393480" progId="Equation.DSMT4">
                  <p:embed/>
                  <p:pic>
                    <p:nvPicPr>
                      <p:cNvPr id="256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149725"/>
                        <a:ext cx="12795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0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Text Box 2"/>
          <p:cNvSpPr txBox="1">
            <a:spLocks noChangeArrowheads="1"/>
          </p:cNvSpPr>
          <p:nvPr/>
        </p:nvSpPr>
        <p:spPr bwMode="auto">
          <a:xfrm>
            <a:off x="276225" y="115888"/>
            <a:ext cx="861536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800" b="1" i="1"/>
              <a:t>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 = 2,3,4, … </a:t>
            </a:r>
            <a:r>
              <a:rPr kumimoji="1" lang="zh-CN" altLang="en-US" sz="2800" b="1">
                <a:solidFill>
                  <a:schemeClr val="accent2"/>
                </a:solidFill>
              </a:rPr>
              <a:t>的状态称为</a:t>
            </a:r>
            <a:r>
              <a:rPr kumimoji="1" lang="zh-CN" altLang="en-US" sz="2800" b="1">
                <a:solidFill>
                  <a:srgbClr val="CC3300"/>
                </a:solidFill>
              </a:rPr>
              <a:t>激发态</a:t>
            </a:r>
            <a:r>
              <a:rPr kumimoji="1" lang="zh-CN" altLang="en-US" sz="2800" b="1">
                <a:solidFill>
                  <a:schemeClr val="accent2"/>
                </a:solidFill>
              </a:rPr>
              <a:t>。氢原子所有能级可表</a:t>
            </a: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800" b="1">
                <a:solidFill>
                  <a:schemeClr val="accent2"/>
                </a:solidFill>
              </a:rPr>
              <a:t>示为</a:t>
            </a:r>
          </a:p>
        </p:txBody>
      </p:sp>
      <p:graphicFrame>
        <p:nvGraphicFramePr>
          <p:cNvPr id="619520" name="Object 2"/>
          <p:cNvGraphicFramePr>
            <a:graphicFrameLocks noChangeAspect="1"/>
          </p:cNvGraphicFramePr>
          <p:nvPr/>
        </p:nvGraphicFramePr>
        <p:xfrm>
          <a:off x="1827213" y="703263"/>
          <a:ext cx="4881562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06280" imgH="419040" progId="Equation.DSMT4">
                  <p:embed/>
                </p:oleObj>
              </mc:Choice>
              <mc:Fallback>
                <p:oleObj name="Equation" r:id="rId2" imgW="2006280" imgH="419040" progId="Equation.DSMT4">
                  <p:embed/>
                  <p:pic>
                    <p:nvPicPr>
                      <p:cNvPr id="6195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703263"/>
                        <a:ext cx="4881562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24" name="Text Box 4"/>
          <p:cNvSpPr txBox="1">
            <a:spLocks noChangeArrowheads="1"/>
          </p:cNvSpPr>
          <p:nvPr/>
        </p:nvSpPr>
        <p:spPr bwMode="auto">
          <a:xfrm>
            <a:off x="250825" y="1820863"/>
            <a:ext cx="864235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800" b="1" i="1"/>
              <a:t>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 </a:t>
            </a:r>
            <a:r>
              <a:rPr kumimoji="1" lang="en-US" altLang="zh-CN" sz="2800" b="1">
                <a:solidFill>
                  <a:schemeClr val="accent2"/>
                </a:solidFill>
              </a:rPr>
              <a:t>→∞</a:t>
            </a:r>
            <a:r>
              <a:rPr kumimoji="1" lang="zh-CN" altLang="en-US" sz="2800" b="1">
                <a:solidFill>
                  <a:schemeClr val="accent2"/>
                </a:solidFill>
              </a:rPr>
              <a:t>时，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E</a:t>
            </a:r>
            <a:r>
              <a:rPr kumimoji="1" lang="en-US" altLang="zh-CN" sz="2800" b="1" i="1" baseline="-30000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→0</a:t>
            </a:r>
            <a:r>
              <a:rPr kumimoji="1" lang="zh-CN" altLang="en-US" sz="2800" b="1">
                <a:solidFill>
                  <a:schemeClr val="accent2"/>
                </a:solidFill>
              </a:rPr>
              <a:t>，电子已脱离原子核的束缚，真空态。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23850" y="2565400"/>
            <a:ext cx="8353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电离能：把电子从基态激发到离核无穷远的真空态</a:t>
            </a:r>
            <a:endParaRPr lang="en-US" altLang="zh-CN" sz="2800" b="1">
              <a:solidFill>
                <a:srgbClr val="3333CC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67075" y="3268663"/>
          <a:ext cx="31416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46040" imgH="241200" progId="Equation.DSMT4">
                  <p:embed/>
                </p:oleObj>
              </mc:Choice>
              <mc:Fallback>
                <p:oleObj name="Equation" r:id="rId4" imgW="1346040" imgH="24120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075" y="3268663"/>
                        <a:ext cx="31416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74638" y="4271963"/>
            <a:ext cx="8485187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sz="2800" b="1"/>
              <a:t>        </a:t>
            </a:r>
            <a:r>
              <a:rPr kumimoji="1" lang="zh-CN" altLang="en-US" sz="2800" b="1">
                <a:solidFill>
                  <a:schemeClr val="accent2"/>
                </a:solidFill>
              </a:rPr>
              <a:t>氢原子可以发生能级间</a:t>
            </a:r>
            <a:r>
              <a:rPr kumimoji="1" lang="zh-CN" altLang="en-US" sz="2800" b="1">
                <a:solidFill>
                  <a:srgbClr val="CC3300"/>
                </a:solidFill>
              </a:rPr>
              <a:t>跃迁</a:t>
            </a:r>
            <a:r>
              <a:rPr kumimoji="1" lang="zh-CN" altLang="en-US" sz="2800" b="1">
                <a:solidFill>
                  <a:schemeClr val="accent2"/>
                </a:solidFill>
              </a:rPr>
              <a:t>， 同时发射或吸收光</a:t>
            </a:r>
          </a:p>
          <a:p>
            <a:pPr eaLnBrk="1" hangingPunct="1">
              <a:lnSpc>
                <a:spcPct val="110000"/>
              </a:lnSpc>
            </a:pPr>
            <a:r>
              <a:rPr kumimoji="1" lang="zh-CN" altLang="en-US" sz="2800" b="1">
                <a:solidFill>
                  <a:schemeClr val="accent2"/>
                </a:solidFill>
              </a:rPr>
              <a:t>子，光子的频率符合玻尔频率条件 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543050" y="5211763"/>
          <a:ext cx="534193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2547" imgH="438102" progId="Equation.3">
                  <p:embed/>
                </p:oleObj>
              </mc:Choice>
              <mc:Fallback>
                <p:oleObj name="Equation" r:id="rId6" imgW="2152547" imgH="438102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5211763"/>
                        <a:ext cx="534193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87350" y="6294438"/>
            <a:ext cx="8756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氢原子发出不同频率的光形成不同谱线，组成</a:t>
            </a:r>
            <a:r>
              <a:rPr kumimoji="1" lang="zh-CN" altLang="en-US" sz="2800" b="1">
                <a:solidFill>
                  <a:srgbClr val="CC3300"/>
                </a:solidFill>
              </a:rPr>
              <a:t>谱线系</a:t>
            </a:r>
            <a:r>
              <a:rPr kumimoji="1" lang="zh-CN" altLang="en-US" sz="2800" b="1">
                <a:solidFill>
                  <a:schemeClr val="accent2"/>
                </a:solidFill>
              </a:rPr>
              <a:t>。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68313" y="3717925"/>
            <a:ext cx="19700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</a:rPr>
              <a:t>氢原子光谱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9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22" grpId="0" autoUpdateAnimBg="0"/>
      <p:bldP spid="593924" grpId="0" autoUpdateAnimBg="0"/>
      <p:bldP spid="9" grpId="0" autoUpdateAnimBg="0"/>
      <p:bldP spid="11" grpId="0" autoUpdateAnimBg="0"/>
      <p:bldP spid="13" grpId="0" autoUpdateAnimBg="0"/>
      <p:bldP spid="1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505200" y="76200"/>
            <a:ext cx="2317750" cy="838200"/>
            <a:chOff x="2208" y="432"/>
            <a:chExt cx="1460" cy="528"/>
          </a:xfrm>
        </p:grpSpPr>
        <p:sp>
          <p:nvSpPr>
            <p:cNvPr id="12299" name="AutoShape 3"/>
            <p:cNvSpPr>
              <a:spLocks noChangeArrowheads="1"/>
            </p:cNvSpPr>
            <p:nvPr/>
          </p:nvSpPr>
          <p:spPr bwMode="auto">
            <a:xfrm>
              <a:off x="2228" y="480"/>
              <a:ext cx="1392" cy="480"/>
            </a:xfrm>
            <a:prstGeom prst="wedgeRoundRectCallout">
              <a:avLst>
                <a:gd name="adj1" fmla="val -43389"/>
                <a:gd name="adj2" fmla="val 78542"/>
                <a:gd name="adj3" fmla="val 16667"/>
              </a:avLst>
            </a:prstGeom>
            <a:solidFill>
              <a:srgbClr val="D6FEF0"/>
            </a:solidFill>
            <a:ln w="28575">
              <a:solidFill>
                <a:srgbClr val="438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12300" name="Text Box 4"/>
            <p:cNvSpPr txBox="1">
              <a:spLocks noChangeArrowheads="1"/>
            </p:cNvSpPr>
            <p:nvPr/>
          </p:nvSpPr>
          <p:spPr bwMode="auto">
            <a:xfrm>
              <a:off x="2208" y="432"/>
              <a:ext cx="1460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 </a:t>
              </a:r>
              <a:r>
                <a:rPr kumimoji="1" lang="zh-CN" altLang="en-US" sz="2000" b="1">
                  <a:solidFill>
                    <a:schemeClr val="accent2"/>
                  </a:solidFill>
                </a:rPr>
                <a:t>波数：单位长度包</a:t>
              </a:r>
            </a:p>
            <a:p>
              <a:pPr eaLnBrk="1" hangingPunct="1"/>
              <a:r>
                <a:rPr kumimoji="1" lang="zh-CN" altLang="en-US" sz="2000" b="1">
                  <a:solidFill>
                    <a:schemeClr val="accent2"/>
                  </a:solidFill>
                </a:rPr>
                <a:t>含的波的周期数目</a:t>
              </a:r>
            </a:p>
          </p:txBody>
        </p:sp>
      </p:grpSp>
      <p:sp>
        <p:nvSpPr>
          <p:cNvPr id="594949" name="Text Box 5"/>
          <p:cNvSpPr txBox="1">
            <a:spLocks noChangeArrowheads="1"/>
          </p:cNvSpPr>
          <p:nvPr/>
        </p:nvSpPr>
        <p:spPr bwMode="auto">
          <a:xfrm>
            <a:off x="609600" y="4114800"/>
            <a:ext cx="2713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2) </a:t>
            </a:r>
            <a:r>
              <a:rPr kumimoji="1" lang="zh-CN" altLang="en-US" sz="2800" b="1">
                <a:solidFill>
                  <a:srgbClr val="CC3300"/>
                </a:solidFill>
              </a:rPr>
              <a:t>里德伯常数：</a:t>
            </a:r>
          </a:p>
        </p:txBody>
      </p:sp>
      <p:graphicFrame>
        <p:nvGraphicFramePr>
          <p:cNvPr id="620544" name="Object 2"/>
          <p:cNvGraphicFramePr>
            <a:graphicFrameLocks noChangeAspect="1"/>
          </p:cNvGraphicFramePr>
          <p:nvPr/>
        </p:nvGraphicFramePr>
        <p:xfrm>
          <a:off x="3505200" y="3962400"/>
          <a:ext cx="4953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43535" imgH="1019269" progId="Equation.3">
                  <p:embed/>
                </p:oleObj>
              </mc:Choice>
              <mc:Fallback>
                <p:oleObj name="Equation" r:id="rId2" imgW="4943535" imgH="1019269" progId="Equation.3">
                  <p:embed/>
                  <p:pic>
                    <p:nvPicPr>
                      <p:cNvPr id="62054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962400"/>
                        <a:ext cx="49530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51" name="Text Box 7"/>
          <p:cNvSpPr txBox="1">
            <a:spLocks noChangeArrowheads="1"/>
          </p:cNvSpPr>
          <p:nvPr/>
        </p:nvSpPr>
        <p:spPr bwMode="auto">
          <a:xfrm>
            <a:off x="533400" y="1295400"/>
            <a:ext cx="2713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1) </a:t>
            </a:r>
            <a:r>
              <a:rPr kumimoji="1" lang="zh-CN" altLang="en-US" sz="2800" b="1">
                <a:solidFill>
                  <a:srgbClr val="CC3300"/>
                </a:solidFill>
              </a:rPr>
              <a:t>巴尔末公式：</a:t>
            </a:r>
          </a:p>
        </p:txBody>
      </p:sp>
      <p:graphicFrame>
        <p:nvGraphicFramePr>
          <p:cNvPr id="620545" name="Object 3"/>
          <p:cNvGraphicFramePr>
            <a:graphicFrameLocks noChangeAspect="1"/>
          </p:cNvGraphicFramePr>
          <p:nvPr/>
        </p:nvGraphicFramePr>
        <p:xfrm>
          <a:off x="3262313" y="1039813"/>
          <a:ext cx="314801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440" imgH="393480" progId="Equation.DSMT4">
                  <p:embed/>
                </p:oleObj>
              </mc:Choice>
              <mc:Fallback>
                <p:oleObj name="Equation" r:id="rId4" imgW="1333440" imgH="393480" progId="Equation.DSMT4">
                  <p:embed/>
                  <p:pic>
                    <p:nvPicPr>
                      <p:cNvPr id="62054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1039813"/>
                        <a:ext cx="3148012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46" name="Object 4"/>
          <p:cNvGraphicFramePr>
            <a:graphicFrameLocks noChangeAspect="1"/>
          </p:cNvGraphicFramePr>
          <p:nvPr/>
        </p:nvGraphicFramePr>
        <p:xfrm>
          <a:off x="3581400" y="1828800"/>
          <a:ext cx="3886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76583" imgH="1019269" progId="Equation.3">
                  <p:embed/>
                </p:oleObj>
              </mc:Choice>
              <mc:Fallback>
                <p:oleObj name="Equation" r:id="rId6" imgW="3876583" imgH="1019269" progId="Equation.3">
                  <p:embed/>
                  <p:pic>
                    <p:nvPicPr>
                      <p:cNvPr id="6205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828800"/>
                        <a:ext cx="38862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47" name="Object 5"/>
          <p:cNvGraphicFramePr>
            <a:graphicFrameLocks noChangeAspect="1"/>
          </p:cNvGraphicFramePr>
          <p:nvPr/>
        </p:nvGraphicFramePr>
        <p:xfrm>
          <a:off x="3657600" y="2819400"/>
          <a:ext cx="28575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47997" imgH="1019269" progId="Equation.3">
                  <p:embed/>
                </p:oleObj>
              </mc:Choice>
              <mc:Fallback>
                <p:oleObj name="Equation" r:id="rId8" imgW="2847997" imgH="1019269" progId="Equation.3">
                  <p:embed/>
                  <p:pic>
                    <p:nvPicPr>
                      <p:cNvPr id="6205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28575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57" name="Text Box 13"/>
          <p:cNvSpPr txBox="1">
            <a:spLocks noChangeArrowheads="1"/>
          </p:cNvSpPr>
          <p:nvPr/>
        </p:nvSpPr>
        <p:spPr bwMode="auto">
          <a:xfrm>
            <a:off x="611188" y="4797425"/>
            <a:ext cx="2592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CC3300"/>
                </a:solidFill>
              </a:rPr>
              <a:t>巴尔末公式</a:t>
            </a:r>
          </a:p>
        </p:txBody>
      </p:sp>
      <p:graphicFrame>
        <p:nvGraphicFramePr>
          <p:cNvPr id="620548" name="Object 6"/>
          <p:cNvGraphicFramePr>
            <a:graphicFrameLocks noChangeAspect="1"/>
          </p:cNvGraphicFramePr>
          <p:nvPr/>
        </p:nvGraphicFramePr>
        <p:xfrm>
          <a:off x="2843213" y="5300663"/>
          <a:ext cx="604837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451100" imgH="444500" progId="Equation.3">
                  <p:embed/>
                </p:oleObj>
              </mc:Choice>
              <mc:Fallback>
                <p:oleObj name="公式" r:id="rId10" imgW="2451100" imgH="444500" progId="Equation.3">
                  <p:embed/>
                  <p:pic>
                    <p:nvPicPr>
                      <p:cNvPr id="62054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300663"/>
                        <a:ext cx="6048375" cy="116046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199784" y="954884"/>
                <a:ext cx="19442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/>
                  <a:t> 分别表示高低能级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84" y="954884"/>
                <a:ext cx="1944216" cy="830997"/>
              </a:xfrm>
              <a:prstGeom prst="rect">
                <a:avLst/>
              </a:prstGeom>
              <a:blipFill rotWithShape="0">
                <a:blip r:embed="rId13"/>
                <a:stretch>
                  <a:fillRect t="-8088" r="-3448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0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0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9" grpId="0" autoUpdateAnimBg="0"/>
      <p:bldP spid="594951" grpId="0" autoUpdateAnimBg="0"/>
      <p:bldP spid="594957" grpId="0" autoUpdateAnimBg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" descr="g24_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304800"/>
            <a:ext cx="7467600" cy="63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971" name="Text Box 3"/>
          <p:cNvSpPr txBox="1">
            <a:spLocks noChangeArrowheads="1"/>
          </p:cNvSpPr>
          <p:nvPr/>
        </p:nvSpPr>
        <p:spPr bwMode="auto">
          <a:xfrm>
            <a:off x="5168900" y="5229225"/>
            <a:ext cx="1719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基态</a:t>
            </a:r>
            <a:r>
              <a:rPr kumimoji="1" lang="en-US" altLang="zh-CN" sz="2800" b="1">
                <a:solidFill>
                  <a:schemeClr val="accent2"/>
                </a:solidFill>
              </a:rPr>
              <a:t>(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=1)</a:t>
            </a:r>
          </a:p>
        </p:txBody>
      </p:sp>
      <p:sp>
        <p:nvSpPr>
          <p:cNvPr id="595972" name="Text Box 4"/>
          <p:cNvSpPr txBox="1">
            <a:spLocks noChangeArrowheads="1"/>
          </p:cNvSpPr>
          <p:nvPr/>
        </p:nvSpPr>
        <p:spPr bwMode="auto">
          <a:xfrm>
            <a:off x="4668838" y="2276475"/>
            <a:ext cx="279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第一激发态</a:t>
            </a:r>
            <a:r>
              <a:rPr kumimoji="1" lang="en-US" altLang="zh-CN" sz="2800" b="1">
                <a:solidFill>
                  <a:schemeClr val="accent2"/>
                </a:solidFill>
              </a:rPr>
              <a:t>(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=2)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2640013" y="5856288"/>
            <a:ext cx="3421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</a:rPr>
              <a:t>莱曼系</a:t>
            </a:r>
            <a:r>
              <a:rPr kumimoji="1" lang="en-US" altLang="zh-CN" sz="2800" b="1">
                <a:solidFill>
                  <a:srgbClr val="FF0000"/>
                </a:solidFill>
              </a:rPr>
              <a:t>(m=1, </a:t>
            </a:r>
            <a:r>
              <a:rPr kumimoji="1" lang="zh-CN" altLang="en-US" sz="2800" b="1">
                <a:solidFill>
                  <a:srgbClr val="FF0000"/>
                </a:solidFill>
              </a:rPr>
              <a:t>紫外光</a:t>
            </a:r>
            <a:r>
              <a:rPr kumimoji="1" lang="en-US" altLang="zh-CN" sz="2800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95974" name="Text Box 6"/>
          <p:cNvSpPr txBox="1">
            <a:spLocks noChangeArrowheads="1"/>
          </p:cNvSpPr>
          <p:nvPr/>
        </p:nvSpPr>
        <p:spPr bwMode="auto">
          <a:xfrm>
            <a:off x="3124200" y="2819400"/>
            <a:ext cx="5934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</a:rPr>
              <a:t>巴耳末系</a:t>
            </a:r>
            <a:r>
              <a:rPr kumimoji="1" lang="en-US" altLang="zh-CN" sz="2800" b="1">
                <a:solidFill>
                  <a:srgbClr val="FF0000"/>
                </a:solidFill>
              </a:rPr>
              <a:t>(m=2, </a:t>
            </a:r>
            <a:r>
              <a:rPr kumimoji="1" lang="zh-CN" altLang="en-US" sz="2800" b="1">
                <a:solidFill>
                  <a:srgbClr val="FF0000"/>
                </a:solidFill>
              </a:rPr>
              <a:t>可见光</a:t>
            </a:r>
            <a:r>
              <a:rPr kumimoji="1" lang="en-US" altLang="zh-CN" sz="2800" b="1">
                <a:solidFill>
                  <a:srgbClr val="FF0000"/>
                </a:solidFill>
              </a:rPr>
              <a:t>,</a:t>
            </a:r>
            <a:r>
              <a:rPr kumimoji="1" lang="en-US" altLang="zh-CN" b="1">
                <a:solidFill>
                  <a:srgbClr val="FF0000"/>
                </a:solidFill>
              </a:rPr>
              <a:t>400nm—700nm</a:t>
            </a:r>
            <a:r>
              <a:rPr kumimoji="1" lang="en-US" altLang="zh-CN" sz="2800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95975" name="Text Box 7"/>
          <p:cNvSpPr txBox="1">
            <a:spLocks noChangeArrowheads="1"/>
          </p:cNvSpPr>
          <p:nvPr/>
        </p:nvSpPr>
        <p:spPr bwMode="auto">
          <a:xfrm>
            <a:off x="5816600" y="1803400"/>
            <a:ext cx="3332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00"/>
                </a:solidFill>
              </a:rPr>
              <a:t>帕邢系</a:t>
            </a:r>
            <a:r>
              <a:rPr kumimoji="1" lang="en-US" altLang="zh-CN" sz="2800" b="1">
                <a:solidFill>
                  <a:srgbClr val="FF0000"/>
                </a:solidFill>
              </a:rPr>
              <a:t>(m=3,</a:t>
            </a:r>
            <a:r>
              <a:rPr kumimoji="1" lang="zh-CN" altLang="en-US" sz="2800" b="1">
                <a:solidFill>
                  <a:srgbClr val="FF0000"/>
                </a:solidFill>
              </a:rPr>
              <a:t>红外光</a:t>
            </a:r>
            <a:r>
              <a:rPr kumimoji="1" lang="en-US" altLang="zh-CN" sz="2800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95976" name="Text Box 8"/>
          <p:cNvSpPr txBox="1">
            <a:spLocks noChangeArrowheads="1"/>
          </p:cNvSpPr>
          <p:nvPr/>
        </p:nvSpPr>
        <p:spPr bwMode="auto">
          <a:xfrm>
            <a:off x="5962650" y="1389063"/>
            <a:ext cx="2795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第二激发态</a:t>
            </a:r>
            <a:r>
              <a:rPr kumimoji="1" lang="en-US" altLang="zh-CN" sz="2800" b="1">
                <a:solidFill>
                  <a:schemeClr val="accent2"/>
                </a:solidFill>
              </a:rPr>
              <a:t>(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=3)</a:t>
            </a:r>
          </a:p>
        </p:txBody>
      </p:sp>
      <p:sp>
        <p:nvSpPr>
          <p:cNvPr id="595977" name="Text Box 9"/>
          <p:cNvSpPr txBox="1">
            <a:spLocks noChangeArrowheads="1"/>
          </p:cNvSpPr>
          <p:nvPr/>
        </p:nvSpPr>
        <p:spPr bwMode="auto">
          <a:xfrm>
            <a:off x="4872038" y="471488"/>
            <a:ext cx="1619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连续能级</a:t>
            </a:r>
          </a:p>
        </p:txBody>
      </p:sp>
      <p:graphicFrame>
        <p:nvGraphicFramePr>
          <p:cNvPr id="621568" name="Object 2"/>
          <p:cNvGraphicFramePr>
            <a:graphicFrameLocks noChangeAspect="1"/>
          </p:cNvGraphicFramePr>
          <p:nvPr/>
        </p:nvGraphicFramePr>
        <p:xfrm>
          <a:off x="6611938" y="63500"/>
          <a:ext cx="2484437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085865" imgH="438102" progId="Equation.3">
                  <p:embed/>
                </p:oleObj>
              </mc:Choice>
              <mc:Fallback>
                <p:oleObj name="公式" r:id="rId3" imgW="1085865" imgH="438102" progId="Equation.3">
                  <p:embed/>
                  <p:pic>
                    <p:nvPicPr>
                      <p:cNvPr id="6215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63500"/>
                        <a:ext cx="2484437" cy="887413"/>
                      </a:xfrm>
                      <a:prstGeom prst="rect">
                        <a:avLst/>
                      </a:prstGeom>
                      <a:solidFill>
                        <a:srgbClr val="FFFFC7"/>
                      </a:solidFill>
                      <a:ln w="38100">
                        <a:solidFill>
                          <a:srgbClr val="66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6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860800"/>
            <a:ext cx="52578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5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5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5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5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5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95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5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1" grpId="0"/>
      <p:bldP spid="595972" grpId="0"/>
      <p:bldP spid="595973" grpId="0"/>
      <p:bldP spid="595974" grpId="0"/>
      <p:bldP spid="595975" grpId="0"/>
      <p:bldP spid="595976" grpId="0"/>
      <p:bldP spid="5959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8839200" cy="1373188"/>
          </a:xfrm>
          <a:prstGeom prst="rect">
            <a:avLst/>
          </a:prstGeom>
          <a:solidFill>
            <a:srgbClr val="FF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例</a:t>
            </a:r>
            <a:r>
              <a:rPr kumimoji="1" lang="en-US" altLang="zh-CN" sz="2800" b="1">
                <a:solidFill>
                  <a:schemeClr val="accent2"/>
                </a:solidFill>
              </a:rPr>
              <a:t>1</a:t>
            </a:r>
            <a:r>
              <a:rPr kumimoji="1" lang="zh-CN" altLang="en-US" sz="2800" b="1">
                <a:solidFill>
                  <a:schemeClr val="accent2"/>
                </a:solidFill>
              </a:rPr>
              <a:t>：用能量为</a:t>
            </a:r>
            <a:r>
              <a:rPr kumimoji="1" lang="en-US" altLang="zh-CN" sz="2800" b="1">
                <a:solidFill>
                  <a:schemeClr val="accent2"/>
                </a:solidFill>
              </a:rPr>
              <a:t>12.5</a:t>
            </a:r>
            <a:r>
              <a:rPr kumimoji="1" lang="zh-CN" altLang="en-US" sz="2800" b="1">
                <a:solidFill>
                  <a:schemeClr val="accent2"/>
                </a:solidFill>
              </a:rPr>
              <a:t>电子伏特的电子去激发基态氢原子</a:t>
            </a:r>
            <a:r>
              <a:rPr kumimoji="1" lang="en-US" altLang="zh-CN" sz="2800" b="1">
                <a:solidFill>
                  <a:schemeClr val="accent2"/>
                </a:solidFill>
              </a:rPr>
              <a:t>,</a:t>
            </a:r>
          </a:p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问</a:t>
            </a:r>
            <a:r>
              <a:rPr kumimoji="1" lang="en-US" altLang="zh-CN" sz="2800" b="1">
                <a:solidFill>
                  <a:schemeClr val="accent2"/>
                </a:solidFill>
              </a:rPr>
              <a:t>: </a:t>
            </a:r>
            <a:r>
              <a:rPr kumimoji="1" lang="zh-CN" altLang="en-US" sz="2800" b="1">
                <a:solidFill>
                  <a:schemeClr val="accent2"/>
                </a:solidFill>
              </a:rPr>
              <a:t>受激发的氢原子向低能级跃迁时</a:t>
            </a:r>
            <a:r>
              <a:rPr kumimoji="1" lang="en-US" altLang="zh-CN" sz="2800" b="1">
                <a:solidFill>
                  <a:schemeClr val="accent2"/>
                </a:solidFill>
              </a:rPr>
              <a:t>,</a:t>
            </a:r>
            <a:r>
              <a:rPr kumimoji="1" lang="zh-CN" altLang="en-US" sz="2800" b="1">
                <a:solidFill>
                  <a:schemeClr val="accent2"/>
                </a:solidFill>
              </a:rPr>
              <a:t>会出现哪些波长的谱线</a:t>
            </a:r>
            <a:r>
              <a:rPr kumimoji="1" lang="en-US" altLang="zh-CN" sz="2800" b="1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98019" name="Text Box 3"/>
          <p:cNvSpPr txBox="1">
            <a:spLocks noChangeArrowheads="1"/>
          </p:cNvSpPr>
          <p:nvPr/>
        </p:nvSpPr>
        <p:spPr bwMode="auto">
          <a:xfrm>
            <a:off x="436563" y="1646238"/>
            <a:ext cx="66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解</a:t>
            </a:r>
            <a:r>
              <a:rPr kumimoji="1" lang="en-US" altLang="zh-CN" sz="2800" b="1">
                <a:solidFill>
                  <a:schemeClr val="accent2"/>
                </a:solidFill>
              </a:rPr>
              <a:t>:</a:t>
            </a:r>
            <a:endParaRPr kumimoji="1" lang="en-US" altLang="zh-CN" sz="2800">
              <a:solidFill>
                <a:schemeClr val="accent2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19601" y="1733550"/>
            <a:ext cx="3897313" cy="3371850"/>
            <a:chOff x="2784" y="1572"/>
            <a:chExt cx="2455" cy="2124"/>
          </a:xfrm>
        </p:grpSpPr>
        <p:sp>
          <p:nvSpPr>
            <p:cNvPr id="14356" name="Line 5"/>
            <p:cNvSpPr>
              <a:spLocks noChangeShapeType="1"/>
            </p:cNvSpPr>
            <p:nvPr/>
          </p:nvSpPr>
          <p:spPr bwMode="auto">
            <a:xfrm>
              <a:off x="3777" y="3559"/>
              <a:ext cx="114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7" name="Line 6"/>
            <p:cNvSpPr>
              <a:spLocks noChangeShapeType="1"/>
            </p:cNvSpPr>
            <p:nvPr/>
          </p:nvSpPr>
          <p:spPr bwMode="auto">
            <a:xfrm>
              <a:off x="3752" y="2089"/>
              <a:ext cx="114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8" name="Line 7"/>
            <p:cNvSpPr>
              <a:spLocks noChangeShapeType="1"/>
            </p:cNvSpPr>
            <p:nvPr/>
          </p:nvSpPr>
          <p:spPr bwMode="auto">
            <a:xfrm>
              <a:off x="3738" y="1878"/>
              <a:ext cx="114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9" name="Line 8"/>
            <p:cNvSpPr>
              <a:spLocks noChangeShapeType="1"/>
            </p:cNvSpPr>
            <p:nvPr/>
          </p:nvSpPr>
          <p:spPr bwMode="auto">
            <a:xfrm>
              <a:off x="3738" y="1766"/>
              <a:ext cx="114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0" name="Line 9"/>
            <p:cNvSpPr>
              <a:spLocks noChangeShapeType="1"/>
            </p:cNvSpPr>
            <p:nvPr/>
          </p:nvSpPr>
          <p:spPr bwMode="auto">
            <a:xfrm>
              <a:off x="3732" y="1710"/>
              <a:ext cx="114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1" name="Text Box 10"/>
            <p:cNvSpPr txBox="1">
              <a:spLocks noChangeArrowheads="1"/>
            </p:cNvSpPr>
            <p:nvPr/>
          </p:nvSpPr>
          <p:spPr bwMode="auto">
            <a:xfrm>
              <a:off x="2832" y="3408"/>
              <a:ext cx="9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     -13.6eV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  <p:sp>
          <p:nvSpPr>
            <p:cNvPr id="14362" name="Text Box 11"/>
            <p:cNvSpPr txBox="1">
              <a:spLocks noChangeArrowheads="1"/>
            </p:cNvSpPr>
            <p:nvPr/>
          </p:nvSpPr>
          <p:spPr bwMode="auto">
            <a:xfrm>
              <a:off x="2832" y="2008"/>
              <a:ext cx="8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   -3.39eV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4342" name="Object 6"/>
            <p:cNvGraphicFramePr>
              <a:graphicFrameLocks noChangeAspect="1"/>
            </p:cNvGraphicFramePr>
            <p:nvPr/>
          </p:nvGraphicFramePr>
          <p:xfrm>
            <a:off x="4938" y="3407"/>
            <a:ext cx="294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342862" imgH="171408" progId="Equation.3">
                    <p:embed/>
                  </p:oleObj>
                </mc:Choice>
                <mc:Fallback>
                  <p:oleObj name="公式" r:id="rId2" imgW="342862" imgH="171408" progId="Equation.3">
                    <p:embed/>
                    <p:pic>
                      <p:nvPicPr>
                        <p:cNvPr id="1434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" y="3407"/>
                          <a:ext cx="294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3" name="Text Box 13"/>
            <p:cNvSpPr txBox="1">
              <a:spLocks noChangeArrowheads="1"/>
            </p:cNvSpPr>
            <p:nvPr/>
          </p:nvSpPr>
          <p:spPr bwMode="auto">
            <a:xfrm>
              <a:off x="2784" y="1767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    -1.51eV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  <p:graphicFrame>
          <p:nvGraphicFramePr>
            <p:cNvPr id="14343" name="Object 7"/>
            <p:cNvGraphicFramePr>
              <a:graphicFrameLocks noChangeAspect="1"/>
            </p:cNvGraphicFramePr>
            <p:nvPr/>
          </p:nvGraphicFramePr>
          <p:xfrm>
            <a:off x="4923" y="1960"/>
            <a:ext cx="31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71501" imgH="171408" progId="Equation.3">
                    <p:embed/>
                  </p:oleObj>
                </mc:Choice>
                <mc:Fallback>
                  <p:oleObj name="公式" r:id="rId4" imgW="371501" imgH="171408" progId="Equation.3">
                    <p:embed/>
                    <p:pic>
                      <p:nvPicPr>
                        <p:cNvPr id="1434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3" y="1960"/>
                          <a:ext cx="31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4" name="Object 8"/>
            <p:cNvGraphicFramePr>
              <a:graphicFrameLocks noChangeAspect="1"/>
            </p:cNvGraphicFramePr>
            <p:nvPr/>
          </p:nvGraphicFramePr>
          <p:xfrm>
            <a:off x="4927" y="1778"/>
            <a:ext cx="30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71501" imgH="171408" progId="Equation.3">
                    <p:embed/>
                  </p:oleObj>
                </mc:Choice>
                <mc:Fallback>
                  <p:oleObj name="公式" r:id="rId6" imgW="371501" imgH="171408" progId="Equation.3">
                    <p:embed/>
                    <p:pic>
                      <p:nvPicPr>
                        <p:cNvPr id="1434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7" y="1778"/>
                          <a:ext cx="309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5" name="Object 9"/>
            <p:cNvGraphicFramePr>
              <a:graphicFrameLocks noChangeAspect="1"/>
            </p:cNvGraphicFramePr>
            <p:nvPr/>
          </p:nvGraphicFramePr>
          <p:xfrm>
            <a:off x="4921" y="1642"/>
            <a:ext cx="299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62045" imgH="171408" progId="Equation.3">
                    <p:embed/>
                  </p:oleObj>
                </mc:Choice>
                <mc:Fallback>
                  <p:oleObj name="公式" r:id="rId8" imgW="362045" imgH="171408" progId="Equation.3">
                    <p:embed/>
                    <p:pic>
                      <p:nvPicPr>
                        <p:cNvPr id="1434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1642"/>
                          <a:ext cx="299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6" name="Object 10"/>
            <p:cNvGraphicFramePr>
              <a:graphicFrameLocks noChangeAspect="1"/>
            </p:cNvGraphicFramePr>
            <p:nvPr/>
          </p:nvGraphicFramePr>
          <p:xfrm>
            <a:off x="4931" y="1572"/>
            <a:ext cx="227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368280" imgH="164880" progId="Equation.DSMT4">
                    <p:embed/>
                  </p:oleObj>
                </mc:Choice>
                <mc:Fallback>
                  <p:oleObj name="Equation" r:id="rId10" imgW="368280" imgH="164880" progId="Equation.DSMT4">
                    <p:embed/>
                    <p:pic>
                      <p:nvPicPr>
                        <p:cNvPr id="1434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1" y="1572"/>
                          <a:ext cx="227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4" name="Text Box 18"/>
            <p:cNvSpPr txBox="1">
              <a:spLocks noChangeArrowheads="1"/>
            </p:cNvSpPr>
            <p:nvPr/>
          </p:nvSpPr>
          <p:spPr bwMode="auto">
            <a:xfrm>
              <a:off x="2784" y="1581"/>
              <a:ext cx="9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    -0.85eV</a:t>
              </a:r>
              <a:endParaRPr kumimoji="1" lang="en-US" altLang="zh-CN">
                <a:solidFill>
                  <a:schemeClr val="accent2"/>
                </a:solidFill>
              </a:endParaRPr>
            </a:p>
          </p:txBody>
        </p:sp>
      </p:grpSp>
      <p:graphicFrame>
        <p:nvGraphicFramePr>
          <p:cNvPr id="623616" name="Object 2"/>
          <p:cNvGraphicFramePr>
            <a:graphicFrameLocks noChangeAspect="1"/>
          </p:cNvGraphicFramePr>
          <p:nvPr/>
        </p:nvGraphicFramePr>
        <p:xfrm>
          <a:off x="1371600" y="1447800"/>
          <a:ext cx="22098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990490" imgH="400042" progId="Equation.3">
                  <p:embed/>
                </p:oleObj>
              </mc:Choice>
              <mc:Fallback>
                <p:oleObj name="公式" r:id="rId12" imgW="990490" imgH="400042" progId="Equation.3">
                  <p:embed/>
                  <p:pic>
                    <p:nvPicPr>
                      <p:cNvPr id="6236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22098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17" name="Object 3"/>
          <p:cNvGraphicFramePr>
            <a:graphicFrameLocks noChangeAspect="1"/>
          </p:cNvGraphicFramePr>
          <p:nvPr/>
        </p:nvGraphicFramePr>
        <p:xfrm>
          <a:off x="762000" y="2422525"/>
          <a:ext cx="33528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28727" imgH="409489" progId="Equation.3">
                  <p:embed/>
                </p:oleObj>
              </mc:Choice>
              <mc:Fallback>
                <p:oleObj name="Equation" r:id="rId14" imgW="1428727" imgH="409489" progId="Equation.3">
                  <p:embed/>
                  <p:pic>
                    <p:nvPicPr>
                      <p:cNvPr id="6236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422525"/>
                        <a:ext cx="33528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037" name="Text Box 21"/>
          <p:cNvSpPr txBox="1">
            <a:spLocks noChangeArrowheads="1"/>
          </p:cNvSpPr>
          <p:nvPr/>
        </p:nvSpPr>
        <p:spPr bwMode="auto">
          <a:xfrm>
            <a:off x="457200" y="4343400"/>
            <a:ext cx="3962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可见上述电子可把基态氢原子激发到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E</a:t>
            </a:r>
            <a:r>
              <a:rPr kumimoji="1" lang="en-US" altLang="zh-CN" sz="2800" b="1" baseline="-30000">
                <a:solidFill>
                  <a:schemeClr val="accent2"/>
                </a:solidFill>
              </a:rPr>
              <a:t>3 </a:t>
            </a:r>
            <a:r>
              <a:rPr kumimoji="1" lang="zh-CN" altLang="en-US" sz="2800" b="1">
                <a:solidFill>
                  <a:schemeClr val="accent2"/>
                </a:solidFill>
              </a:rPr>
              <a:t>能级。</a:t>
            </a:r>
            <a:endParaRPr kumimoji="1" lang="zh-CN" altLang="en-US" sz="2800" b="1" i="1" baseline="-25000">
              <a:solidFill>
                <a:schemeClr val="accent2"/>
              </a:solidFill>
            </a:endParaRP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6400800" y="2201863"/>
            <a:ext cx="841375" cy="2674937"/>
            <a:chOff x="4032" y="1387"/>
            <a:chExt cx="530" cy="1685"/>
          </a:xfrm>
        </p:grpSpPr>
        <p:sp>
          <p:nvSpPr>
            <p:cNvPr id="14353" name="Line 23"/>
            <p:cNvSpPr>
              <a:spLocks noChangeShapeType="1"/>
            </p:cNvSpPr>
            <p:nvPr/>
          </p:nvSpPr>
          <p:spPr bwMode="auto">
            <a:xfrm>
              <a:off x="4562" y="1392"/>
              <a:ext cx="0" cy="211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4" name="Line 24"/>
            <p:cNvSpPr>
              <a:spLocks noChangeShapeType="1"/>
            </p:cNvSpPr>
            <p:nvPr/>
          </p:nvSpPr>
          <p:spPr bwMode="auto">
            <a:xfrm>
              <a:off x="4032" y="1387"/>
              <a:ext cx="2" cy="168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55" name="Line 25"/>
            <p:cNvSpPr>
              <a:spLocks noChangeShapeType="1"/>
            </p:cNvSpPr>
            <p:nvPr/>
          </p:nvSpPr>
          <p:spPr bwMode="auto">
            <a:xfrm>
              <a:off x="4322" y="1606"/>
              <a:ext cx="0" cy="1466"/>
            </a:xfrm>
            <a:prstGeom prst="line">
              <a:avLst/>
            </a:prstGeom>
            <a:noFill/>
            <a:ln w="38100">
              <a:solidFill>
                <a:srgbClr val="438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623618" name="Object 4"/>
          <p:cNvGraphicFramePr>
            <a:graphicFrameLocks noChangeAspect="1"/>
          </p:cNvGraphicFramePr>
          <p:nvPr/>
        </p:nvGraphicFramePr>
        <p:xfrm>
          <a:off x="685800" y="3429000"/>
          <a:ext cx="32004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28727" imgH="409489" progId="Equation.3">
                  <p:embed/>
                </p:oleObj>
              </mc:Choice>
              <mc:Fallback>
                <p:oleObj name="Equation" r:id="rId16" imgW="1428727" imgH="409489" progId="Equation.3">
                  <p:embed/>
                  <p:pic>
                    <p:nvPicPr>
                      <p:cNvPr id="6236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429000"/>
                        <a:ext cx="32004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19" name="Object 5"/>
          <p:cNvGraphicFramePr>
            <a:graphicFrameLocks noChangeAspect="1"/>
          </p:cNvGraphicFramePr>
          <p:nvPr/>
        </p:nvGraphicFramePr>
        <p:xfrm>
          <a:off x="2041525" y="5997575"/>
          <a:ext cx="44450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438563" imgH="447550" progId="Equation.3">
                  <p:embed/>
                </p:oleObj>
              </mc:Choice>
              <mc:Fallback>
                <p:oleObj name="Equation" r:id="rId18" imgW="4438563" imgH="447550" progId="Equation.3">
                  <p:embed/>
                  <p:pic>
                    <p:nvPicPr>
                      <p:cNvPr id="6236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5997575"/>
                        <a:ext cx="44450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8044" name="Rectangle 28"/>
          <p:cNvSpPr>
            <a:spLocks noChangeArrowheads="1"/>
          </p:cNvSpPr>
          <p:nvPr/>
        </p:nvSpPr>
        <p:spPr bwMode="auto">
          <a:xfrm>
            <a:off x="457200" y="5334000"/>
            <a:ext cx="7608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由第二激发态 </a:t>
            </a:r>
            <a:r>
              <a:rPr kumimoji="1" lang="en-US" altLang="zh-CN" sz="2800" b="1">
                <a:solidFill>
                  <a:schemeClr val="accent2"/>
                </a:solidFill>
              </a:rPr>
              <a:t>(n=3) </a:t>
            </a:r>
            <a:r>
              <a:rPr kumimoji="1" lang="zh-CN" altLang="en-US" sz="2800" b="1">
                <a:solidFill>
                  <a:schemeClr val="accent2"/>
                </a:solidFill>
              </a:rPr>
              <a:t>向低能级跃迁有三种可能；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9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2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8" grpId="0" animBg="1" autoUpdateAnimBg="0"/>
      <p:bldP spid="598019" grpId="0" autoUpdateAnimBg="0"/>
      <p:bldP spid="598037" grpId="0" autoUpdateAnimBg="0"/>
      <p:bldP spid="59804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533400"/>
            <a:ext cx="8350250" cy="1433513"/>
            <a:chOff x="288" y="336"/>
            <a:chExt cx="5260" cy="903"/>
          </a:xfrm>
        </p:grpSpPr>
        <p:sp>
          <p:nvSpPr>
            <p:cNvPr id="15370" name="Text Box 3"/>
            <p:cNvSpPr txBox="1">
              <a:spLocks noChangeArrowheads="1"/>
            </p:cNvSpPr>
            <p:nvPr/>
          </p:nvSpPr>
          <p:spPr bwMode="auto">
            <a:xfrm>
              <a:off x="288" y="336"/>
              <a:ext cx="19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巴耳末系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: ( </a:t>
              </a:r>
              <a:r>
                <a:rPr kumimoji="1" lang="en-US" altLang="zh-CN" sz="2800" b="1" i="1">
                  <a:solidFill>
                    <a:schemeClr val="accent2"/>
                  </a:solidFill>
                </a:rPr>
                <a:t>m=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2</a:t>
              </a:r>
              <a:r>
                <a:rPr kumimoji="1" lang="en-US" altLang="zh-CN" sz="2800" b="1" i="1">
                  <a:solidFill>
                    <a:schemeClr val="accent2"/>
                  </a:solidFill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)</a:t>
              </a:r>
            </a:p>
          </p:txBody>
        </p:sp>
        <p:graphicFrame>
          <p:nvGraphicFramePr>
            <p:cNvPr id="15365" name="Object 5"/>
            <p:cNvGraphicFramePr>
              <a:graphicFrameLocks noChangeAspect="1"/>
            </p:cNvGraphicFramePr>
            <p:nvPr/>
          </p:nvGraphicFramePr>
          <p:xfrm>
            <a:off x="384" y="640"/>
            <a:ext cx="5164" cy="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924406" imgH="447550" progId="Equation.3">
                    <p:embed/>
                  </p:oleObj>
                </mc:Choice>
                <mc:Fallback>
                  <p:oleObj name="Equation" r:id="rId2" imgW="3924406" imgH="447550" progId="Equation.3">
                    <p:embed/>
                    <p:pic>
                      <p:nvPicPr>
                        <p:cNvPr id="1536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640"/>
                          <a:ext cx="5164" cy="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28600" y="2286000"/>
            <a:ext cx="9290050" cy="3571875"/>
            <a:chOff x="144" y="1440"/>
            <a:chExt cx="5852" cy="2250"/>
          </a:xfrm>
        </p:grpSpPr>
        <p:sp>
          <p:nvSpPr>
            <p:cNvPr id="15368" name="Text Box 6"/>
            <p:cNvSpPr txBox="1">
              <a:spLocks noChangeArrowheads="1"/>
            </p:cNvSpPr>
            <p:nvPr/>
          </p:nvSpPr>
          <p:spPr bwMode="auto">
            <a:xfrm>
              <a:off x="144" y="3363"/>
              <a:ext cx="58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共三条谱线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,  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一条属于巴耳末系</a:t>
              </a:r>
              <a:r>
                <a:rPr kumimoji="1" lang="zh-CN" altLang="en-US" sz="2800" b="1">
                  <a:solidFill>
                    <a:srgbClr val="009900"/>
                  </a:solidFill>
                </a:rPr>
                <a:t>可见光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, 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两条属于莱曼系。</a:t>
              </a:r>
            </a:p>
          </p:txBody>
        </p:sp>
        <p:sp>
          <p:nvSpPr>
            <p:cNvPr id="15369" name="Text Box 7"/>
            <p:cNvSpPr txBox="1">
              <a:spLocks noChangeArrowheads="1"/>
            </p:cNvSpPr>
            <p:nvPr/>
          </p:nvSpPr>
          <p:spPr bwMode="auto">
            <a:xfrm>
              <a:off x="288" y="1440"/>
              <a:ext cx="15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莱曼系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: ( </a:t>
              </a:r>
              <a:r>
                <a:rPr kumimoji="1" lang="en-US" altLang="zh-CN" sz="2800" b="1" i="1">
                  <a:solidFill>
                    <a:schemeClr val="accent2"/>
                  </a:solidFill>
                </a:rPr>
                <a:t>m=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1</a:t>
              </a:r>
              <a:r>
                <a:rPr kumimoji="1" lang="en-US" altLang="zh-CN" sz="2800" b="1" i="1">
                  <a:solidFill>
                    <a:schemeClr val="accent2"/>
                  </a:solidFill>
                </a:rPr>
                <a:t> 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)</a:t>
              </a:r>
            </a:p>
          </p:txBody>
        </p:sp>
        <p:graphicFrame>
          <p:nvGraphicFramePr>
            <p:cNvPr id="15363" name="Object 3"/>
            <p:cNvGraphicFramePr>
              <a:graphicFrameLocks noChangeAspect="1"/>
            </p:cNvGraphicFramePr>
            <p:nvPr/>
          </p:nvGraphicFramePr>
          <p:xfrm>
            <a:off x="432" y="1776"/>
            <a:ext cx="5072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657735" imgH="447550" progId="Equation.3">
                    <p:embed/>
                  </p:oleObj>
                </mc:Choice>
                <mc:Fallback>
                  <p:oleObj name="Equation" r:id="rId4" imgW="3657735" imgH="447550" progId="Equation.3">
                    <p:embed/>
                    <p:pic>
                      <p:nvPicPr>
                        <p:cNvPr id="1536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1776"/>
                          <a:ext cx="5072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4" name="Object 4"/>
            <p:cNvGraphicFramePr>
              <a:graphicFrameLocks noChangeAspect="1"/>
            </p:cNvGraphicFramePr>
            <p:nvPr/>
          </p:nvGraphicFramePr>
          <p:xfrm>
            <a:off x="432" y="2535"/>
            <a:ext cx="5073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57735" imgH="447550" progId="Equation.3">
                    <p:embed/>
                  </p:oleObj>
                </mc:Choice>
                <mc:Fallback>
                  <p:oleObj name="Equation" r:id="rId6" imgW="3657735" imgH="447550" progId="Equation.3">
                    <p:embed/>
                    <p:pic>
                      <p:nvPicPr>
                        <p:cNvPr id="153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535"/>
                          <a:ext cx="5073" cy="6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4640" name="Object 2"/>
          <p:cNvGraphicFramePr>
            <a:graphicFrameLocks noChangeAspect="1"/>
          </p:cNvGraphicFramePr>
          <p:nvPr/>
        </p:nvGraphicFramePr>
        <p:xfrm>
          <a:off x="5994400" y="0"/>
          <a:ext cx="3149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43307" imgH="876204" progId="Equation.3">
                  <p:embed/>
                </p:oleObj>
              </mc:Choice>
              <mc:Fallback>
                <p:oleObj name="Equation" r:id="rId8" imgW="3143307" imgH="876204" progId="Equation.3">
                  <p:embed/>
                  <p:pic>
                    <p:nvPicPr>
                      <p:cNvPr id="62464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400" y="0"/>
                        <a:ext cx="3149600" cy="889000"/>
                      </a:xfrm>
                      <a:prstGeom prst="rect">
                        <a:avLst/>
                      </a:prstGeom>
                      <a:solidFill>
                        <a:srgbClr val="AFFDE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2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Text Box 2"/>
          <p:cNvSpPr txBox="1">
            <a:spLocks noChangeArrowheads="1"/>
          </p:cNvSpPr>
          <p:nvPr/>
        </p:nvSpPr>
        <p:spPr bwMode="auto">
          <a:xfrm>
            <a:off x="228600" y="3276600"/>
            <a:ext cx="116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解</a:t>
            </a:r>
            <a:r>
              <a:rPr kumimoji="1" lang="en-US" altLang="zh-CN" sz="2800" b="1">
                <a:solidFill>
                  <a:schemeClr val="accent2"/>
                </a:solidFill>
                <a:sym typeface="Wingdings" panose="05000000000000000000" pitchFamily="2" charset="2"/>
              </a:rPr>
              <a:t>: (</a:t>
            </a:r>
            <a:r>
              <a:rPr kumimoji="1" lang="en-US" altLang="zh-CN" sz="2800" b="1">
                <a:solidFill>
                  <a:schemeClr val="accent2"/>
                </a:solidFill>
              </a:rPr>
              <a:t>1)</a:t>
            </a:r>
          </a:p>
        </p:txBody>
      </p:sp>
      <p:graphicFrame>
        <p:nvGraphicFramePr>
          <p:cNvPr id="625664" name="Object 2"/>
          <p:cNvGraphicFramePr>
            <a:graphicFrameLocks noChangeAspect="1"/>
          </p:cNvGraphicFramePr>
          <p:nvPr/>
        </p:nvGraphicFramePr>
        <p:xfrm>
          <a:off x="1524000" y="3124200"/>
          <a:ext cx="3619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09913" imgH="876204" progId="Equation.3">
                  <p:embed/>
                </p:oleObj>
              </mc:Choice>
              <mc:Fallback>
                <p:oleObj name="Equation" r:id="rId2" imgW="3609913" imgH="876204" progId="Equation.3">
                  <p:embed/>
                  <p:pic>
                    <p:nvPicPr>
                      <p:cNvPr id="6256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24200"/>
                        <a:ext cx="3619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0068" name="Text Box 4"/>
          <p:cNvSpPr txBox="1">
            <a:spLocks noChangeArrowheads="1"/>
          </p:cNvSpPr>
          <p:nvPr/>
        </p:nvSpPr>
        <p:spPr bwMode="auto">
          <a:xfrm>
            <a:off x="762000" y="4052888"/>
            <a:ext cx="31321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(2) </a:t>
            </a:r>
            <a:r>
              <a:rPr kumimoji="1" lang="zh-CN" altLang="en-US" sz="2800" b="1">
                <a:solidFill>
                  <a:schemeClr val="accent2"/>
                </a:solidFill>
              </a:rPr>
              <a:t>巴尔末系，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m</a:t>
            </a:r>
            <a:r>
              <a:rPr kumimoji="1" lang="en-US" altLang="zh-CN" sz="2800" b="1">
                <a:solidFill>
                  <a:schemeClr val="accent2"/>
                </a:solidFill>
              </a:rPr>
              <a:t>=2</a:t>
            </a:r>
          </a:p>
        </p:txBody>
      </p:sp>
      <p:graphicFrame>
        <p:nvGraphicFramePr>
          <p:cNvPr id="625665" name="Object 3"/>
          <p:cNvGraphicFramePr>
            <a:graphicFrameLocks noChangeAspect="1"/>
          </p:cNvGraphicFramePr>
          <p:nvPr/>
        </p:nvGraphicFramePr>
        <p:xfrm>
          <a:off x="685800" y="4737100"/>
          <a:ext cx="43434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1589" imgH="400042" progId="Equation.3">
                  <p:embed/>
                </p:oleObj>
              </mc:Choice>
              <mc:Fallback>
                <p:oleObj name="Equation" r:id="rId4" imgW="1771589" imgH="400042" progId="Equation.3">
                  <p:embed/>
                  <p:pic>
                    <p:nvPicPr>
                      <p:cNvPr id="62566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737100"/>
                        <a:ext cx="43434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6" name="Object 4"/>
          <p:cNvGraphicFramePr>
            <a:graphicFrameLocks noChangeAspect="1"/>
          </p:cNvGraphicFramePr>
          <p:nvPr/>
        </p:nvGraphicFramePr>
        <p:xfrm>
          <a:off x="5334000" y="4740275"/>
          <a:ext cx="32004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76344" imgH="400042" progId="Equation.3">
                  <p:embed/>
                </p:oleObj>
              </mc:Choice>
              <mc:Fallback>
                <p:oleObj name="Equation" r:id="rId6" imgW="1276344" imgH="400042" progId="Equation.3">
                  <p:embed/>
                  <p:pic>
                    <p:nvPicPr>
                      <p:cNvPr id="6256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40275"/>
                        <a:ext cx="32004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7" name="Object 5"/>
          <p:cNvGraphicFramePr>
            <a:graphicFrameLocks noChangeAspect="1"/>
          </p:cNvGraphicFramePr>
          <p:nvPr/>
        </p:nvGraphicFramePr>
        <p:xfrm>
          <a:off x="2819400" y="5675313"/>
          <a:ext cx="259080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969" imgH="476163" progId="Equation.3">
                  <p:embed/>
                </p:oleObj>
              </mc:Choice>
              <mc:Fallback>
                <p:oleObj name="Equation" r:id="rId8" imgW="1180969" imgH="476163" progId="Equation.3">
                  <p:embed/>
                  <p:pic>
                    <p:nvPicPr>
                      <p:cNvPr id="6256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675313"/>
                        <a:ext cx="2590800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3108543"/>
          </a:xfrm>
          <a:prstGeom prst="rect">
            <a:avLst/>
          </a:prstGeom>
          <a:solidFill>
            <a:srgbClr val="FF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例</a:t>
            </a:r>
            <a:r>
              <a:rPr kumimoji="1" lang="en-US" altLang="zh-CN" sz="2800" b="1">
                <a:solidFill>
                  <a:schemeClr val="accent2"/>
                </a:solidFill>
              </a:rPr>
              <a:t>2. </a:t>
            </a:r>
            <a:r>
              <a:rPr kumimoji="1" lang="zh-CN" altLang="en-US" sz="2800" b="1">
                <a:solidFill>
                  <a:schemeClr val="accent2"/>
                </a:solidFill>
              </a:rPr>
              <a:t>氢原子光谱的巴尔末系中，有一谱线的波长为 </a:t>
            </a:r>
            <a:r>
              <a:rPr kumimoji="1" lang="en-US" altLang="zh-CN" sz="2800" b="1">
                <a:solidFill>
                  <a:schemeClr val="accent2"/>
                </a:solidFill>
              </a:rPr>
              <a:t>4340Å</a:t>
            </a:r>
            <a:r>
              <a:rPr kumimoji="1" lang="zh-CN" altLang="en-US" sz="2800" b="1">
                <a:solidFill>
                  <a:schemeClr val="accent2"/>
                </a:solidFill>
              </a:rPr>
              <a:t>。求</a:t>
            </a:r>
            <a:r>
              <a:rPr kumimoji="1" lang="en-US" altLang="zh-CN" sz="2800" b="1">
                <a:solidFill>
                  <a:schemeClr val="accent2"/>
                </a:solidFill>
              </a:rPr>
              <a:t>(1)</a:t>
            </a:r>
            <a:r>
              <a:rPr kumimoji="1" lang="zh-CN" altLang="en-US" sz="2800" b="1">
                <a:solidFill>
                  <a:schemeClr val="accent2"/>
                </a:solidFill>
              </a:rPr>
              <a:t>与该谱线相应的光子的能量；</a:t>
            </a:r>
          </a:p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(2)</a:t>
            </a:r>
            <a:r>
              <a:rPr kumimoji="1" lang="zh-CN" altLang="en-US" sz="2800" b="1">
                <a:solidFill>
                  <a:schemeClr val="accent2"/>
                </a:solidFill>
              </a:rPr>
              <a:t>此谱线是氢原子由能级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E</a:t>
            </a:r>
            <a:r>
              <a:rPr kumimoji="1" lang="en-US" altLang="zh-CN" sz="2800" b="1" i="1" baseline="-25000">
                <a:solidFill>
                  <a:schemeClr val="accent2"/>
                </a:solidFill>
              </a:rPr>
              <a:t>n</a:t>
            </a:r>
            <a:r>
              <a:rPr kumimoji="1" lang="zh-CN" altLang="en-US" sz="2800" b="1">
                <a:solidFill>
                  <a:schemeClr val="accent2"/>
                </a:solidFill>
              </a:rPr>
              <a:t>跃迁到能级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E</a:t>
            </a:r>
            <a:r>
              <a:rPr kumimoji="1" lang="en-US" altLang="zh-CN" sz="2800" b="1" i="1" baseline="-25000">
                <a:solidFill>
                  <a:schemeClr val="accent2"/>
                </a:solidFill>
              </a:rPr>
              <a:t>m</a:t>
            </a:r>
            <a:r>
              <a:rPr kumimoji="1" lang="zh-CN" altLang="en-US" sz="2800" b="1">
                <a:solidFill>
                  <a:schemeClr val="accent2"/>
                </a:solidFill>
              </a:rPr>
              <a:t>产生的，</a:t>
            </a:r>
          </a:p>
          <a:p>
            <a:pPr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 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zh-CN" altLang="en-US" sz="2800" b="1">
                <a:solidFill>
                  <a:schemeClr val="accent2"/>
                </a:solidFill>
              </a:rPr>
              <a:t>和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m</a:t>
            </a:r>
            <a:r>
              <a:rPr kumimoji="1" lang="zh-CN" altLang="en-US" sz="2800" b="1">
                <a:solidFill>
                  <a:schemeClr val="accent2"/>
                </a:solidFill>
              </a:rPr>
              <a:t>各为多少；</a:t>
            </a:r>
          </a:p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(3)</a:t>
            </a:r>
            <a:r>
              <a:rPr kumimoji="1" lang="zh-CN" altLang="en-US" sz="2800" b="1">
                <a:solidFill>
                  <a:schemeClr val="accent2"/>
                </a:solidFill>
              </a:rPr>
              <a:t>处于最高能级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E</a:t>
            </a:r>
            <a:r>
              <a:rPr kumimoji="1" lang="en-US" altLang="zh-CN" sz="2800" b="1" baseline="-25000">
                <a:solidFill>
                  <a:schemeClr val="accent2"/>
                </a:solidFill>
              </a:rPr>
              <a:t>5</a:t>
            </a:r>
            <a:r>
              <a:rPr kumimoji="1" lang="zh-CN" altLang="en-US" sz="2800" b="1">
                <a:solidFill>
                  <a:schemeClr val="accent2"/>
                </a:solidFill>
              </a:rPr>
              <a:t>的大量氢原子，最多可以发射几  个谱线系，共几条谱线，在能级图上表示出来，说明波长最短的是哪一条谱线。</a:t>
            </a:r>
          </a:p>
        </p:txBody>
      </p:sp>
      <p:graphicFrame>
        <p:nvGraphicFramePr>
          <p:cNvPr id="625668" name="Object 6"/>
          <p:cNvGraphicFramePr>
            <a:graphicFrameLocks noChangeAspect="1"/>
          </p:cNvGraphicFramePr>
          <p:nvPr/>
        </p:nvGraphicFramePr>
        <p:xfrm>
          <a:off x="6553200" y="3074988"/>
          <a:ext cx="24384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47769" imgH="447550" progId="Equation.3">
                  <p:embed/>
                </p:oleObj>
              </mc:Choice>
              <mc:Fallback>
                <p:oleObj name="Equation" r:id="rId10" imgW="1047769" imgH="447550" progId="Equation.3">
                  <p:embed/>
                  <p:pic>
                    <p:nvPicPr>
                      <p:cNvPr id="62566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074988"/>
                        <a:ext cx="2438400" cy="881062"/>
                      </a:xfrm>
                      <a:prstGeom prst="rect">
                        <a:avLst/>
                      </a:prstGeom>
                      <a:solidFill>
                        <a:srgbClr val="FFFFC7"/>
                      </a:solidFill>
                      <a:ln w="38100">
                        <a:solidFill>
                          <a:srgbClr val="66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9" name="Object 7"/>
          <p:cNvGraphicFramePr>
            <a:graphicFrameLocks noChangeAspect="1"/>
          </p:cNvGraphicFramePr>
          <p:nvPr/>
        </p:nvGraphicFramePr>
        <p:xfrm>
          <a:off x="6324600" y="4022725"/>
          <a:ext cx="28194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71718" imgH="380876" progId="Equation.3">
                  <p:embed/>
                </p:oleObj>
              </mc:Choice>
              <mc:Fallback>
                <p:oleObj name="Equation" r:id="rId12" imgW="1371718" imgH="380876" progId="Equation.3">
                  <p:embed/>
                  <p:pic>
                    <p:nvPicPr>
                      <p:cNvPr id="62566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022725"/>
                        <a:ext cx="2819400" cy="801688"/>
                      </a:xfrm>
                      <a:prstGeom prst="rect">
                        <a:avLst/>
                      </a:prstGeom>
                      <a:solidFill>
                        <a:srgbClr val="FFEBEB"/>
                      </a:solidFill>
                      <a:ln w="28575">
                        <a:solidFill>
                          <a:srgbClr val="FF99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25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25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5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5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6" grpId="0" autoUpdateAnimBg="0"/>
      <p:bldP spid="60006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Text Box 2"/>
          <p:cNvSpPr txBox="1">
            <a:spLocks noChangeArrowheads="1"/>
          </p:cNvSpPr>
          <p:nvPr/>
        </p:nvSpPr>
        <p:spPr bwMode="auto">
          <a:xfrm>
            <a:off x="304800" y="1219200"/>
            <a:ext cx="4876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800" b="1">
                <a:solidFill>
                  <a:schemeClr val="accent2"/>
                </a:solidFill>
              </a:rPr>
              <a:t>（</a:t>
            </a:r>
            <a:r>
              <a:rPr kumimoji="1" lang="en-US" altLang="zh-CN" sz="2800" b="1">
                <a:solidFill>
                  <a:schemeClr val="accent2"/>
                </a:solidFill>
              </a:rPr>
              <a:t>3</a:t>
            </a:r>
            <a:r>
              <a:rPr kumimoji="1" lang="zh-CN" altLang="en-US" sz="2800" b="1">
                <a:solidFill>
                  <a:schemeClr val="accent2"/>
                </a:solidFill>
              </a:rPr>
              <a:t>）可发射四个谱线系，共十条谱线。波长最短的是莱曼系中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=5</a:t>
            </a:r>
            <a:r>
              <a:rPr kumimoji="1" lang="zh-CN" altLang="en-US" sz="2800" b="1">
                <a:solidFill>
                  <a:schemeClr val="accent2"/>
                </a:solidFill>
              </a:rPr>
              <a:t>跃迁到</a:t>
            </a:r>
            <a:r>
              <a:rPr kumimoji="1" lang="en-US" altLang="zh-CN" sz="2800" b="1" i="1">
                <a:solidFill>
                  <a:schemeClr val="accent2"/>
                </a:solidFill>
              </a:rPr>
              <a:t>n</a:t>
            </a:r>
            <a:r>
              <a:rPr kumimoji="1" lang="en-US" altLang="zh-CN" sz="2800" b="1">
                <a:solidFill>
                  <a:schemeClr val="accent2"/>
                </a:solidFill>
              </a:rPr>
              <a:t>=1</a:t>
            </a:r>
            <a:r>
              <a:rPr kumimoji="1" lang="zh-CN" altLang="en-US" sz="2800" b="1">
                <a:solidFill>
                  <a:schemeClr val="accent2"/>
                </a:solidFill>
              </a:rPr>
              <a:t>的谱线。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715000" y="1295400"/>
            <a:ext cx="2749550" cy="3978275"/>
            <a:chOff x="3600" y="816"/>
            <a:chExt cx="1732" cy="2506"/>
          </a:xfrm>
        </p:grpSpPr>
        <p:sp>
          <p:nvSpPr>
            <p:cNvPr id="17442" name="Line 4"/>
            <p:cNvSpPr>
              <a:spLocks noChangeShapeType="1"/>
            </p:cNvSpPr>
            <p:nvPr/>
          </p:nvSpPr>
          <p:spPr bwMode="auto">
            <a:xfrm>
              <a:off x="3600" y="864"/>
              <a:ext cx="0" cy="14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3" name="Line 5"/>
            <p:cNvSpPr>
              <a:spLocks noChangeShapeType="1"/>
            </p:cNvSpPr>
            <p:nvPr/>
          </p:nvSpPr>
          <p:spPr bwMode="auto">
            <a:xfrm>
              <a:off x="3600" y="2304"/>
              <a:ext cx="14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4" name="Line 6"/>
            <p:cNvSpPr>
              <a:spLocks noChangeShapeType="1"/>
            </p:cNvSpPr>
            <p:nvPr/>
          </p:nvSpPr>
          <p:spPr bwMode="auto">
            <a:xfrm>
              <a:off x="3600" y="1968"/>
              <a:ext cx="14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Line 7"/>
            <p:cNvSpPr>
              <a:spLocks noChangeShapeType="1"/>
            </p:cNvSpPr>
            <p:nvPr/>
          </p:nvSpPr>
          <p:spPr bwMode="auto">
            <a:xfrm>
              <a:off x="3600" y="1728"/>
              <a:ext cx="14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6" name="Line 8"/>
            <p:cNvSpPr>
              <a:spLocks noChangeShapeType="1"/>
            </p:cNvSpPr>
            <p:nvPr/>
          </p:nvSpPr>
          <p:spPr bwMode="auto">
            <a:xfrm>
              <a:off x="3600" y="1536"/>
              <a:ext cx="14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10" name="Object 2"/>
            <p:cNvGraphicFramePr>
              <a:graphicFrameLocks noChangeAspect="1"/>
            </p:cNvGraphicFramePr>
            <p:nvPr/>
          </p:nvGraphicFramePr>
          <p:xfrm>
            <a:off x="5088" y="2182"/>
            <a:ext cx="230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09597" imgH="447550" progId="Equation.3">
                    <p:embed/>
                  </p:oleObj>
                </mc:Choice>
                <mc:Fallback>
                  <p:oleObj name="Equation" r:id="rId2" imgW="409597" imgH="447550" progId="Equation.3">
                    <p:embed/>
                    <p:pic>
                      <p:nvPicPr>
                        <p:cNvPr id="1741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8" y="2182"/>
                          <a:ext cx="230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7" name="Text Box 10"/>
            <p:cNvSpPr txBox="1">
              <a:spLocks noChangeArrowheads="1"/>
            </p:cNvSpPr>
            <p:nvPr/>
          </p:nvSpPr>
          <p:spPr bwMode="auto">
            <a:xfrm>
              <a:off x="3638" y="81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E</a:t>
              </a:r>
            </a:p>
          </p:txBody>
        </p:sp>
        <p:sp>
          <p:nvSpPr>
            <p:cNvPr id="17448" name="Line 11"/>
            <p:cNvSpPr>
              <a:spLocks noChangeShapeType="1"/>
            </p:cNvSpPr>
            <p:nvPr/>
          </p:nvSpPr>
          <p:spPr bwMode="auto">
            <a:xfrm>
              <a:off x="3600" y="1392"/>
              <a:ext cx="14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9" name="Text Box 12"/>
            <p:cNvSpPr txBox="1">
              <a:spLocks noChangeArrowheads="1"/>
            </p:cNvSpPr>
            <p:nvPr/>
          </p:nvSpPr>
          <p:spPr bwMode="auto">
            <a:xfrm>
              <a:off x="3638" y="2354"/>
              <a:ext cx="34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solidFill>
                    <a:schemeClr val="accent2"/>
                  </a:solidFill>
                </a:rPr>
                <a:t>莱曼系</a:t>
              </a:r>
            </a:p>
          </p:txBody>
        </p:sp>
        <p:sp>
          <p:nvSpPr>
            <p:cNvPr id="17450" name="Text Box 13"/>
            <p:cNvSpPr txBox="1">
              <a:spLocks noChangeArrowheads="1"/>
            </p:cNvSpPr>
            <p:nvPr/>
          </p:nvSpPr>
          <p:spPr bwMode="auto">
            <a:xfrm>
              <a:off x="4022" y="2344"/>
              <a:ext cx="250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solidFill>
                    <a:schemeClr val="accent2"/>
                  </a:solidFill>
                </a:rPr>
                <a:t>巴尔末系</a:t>
              </a:r>
            </a:p>
          </p:txBody>
        </p:sp>
        <p:sp>
          <p:nvSpPr>
            <p:cNvPr id="17451" name="Text Box 14"/>
            <p:cNvSpPr txBox="1">
              <a:spLocks noChangeArrowheads="1"/>
            </p:cNvSpPr>
            <p:nvPr/>
          </p:nvSpPr>
          <p:spPr bwMode="auto">
            <a:xfrm>
              <a:off x="4368" y="2325"/>
              <a:ext cx="20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solidFill>
                    <a:schemeClr val="accent2"/>
                  </a:solidFill>
                </a:rPr>
                <a:t>帕邢系</a:t>
              </a:r>
            </a:p>
          </p:txBody>
        </p:sp>
        <p:sp>
          <p:nvSpPr>
            <p:cNvPr id="17452" name="Text Box 15"/>
            <p:cNvSpPr txBox="1">
              <a:spLocks noChangeArrowheads="1"/>
            </p:cNvSpPr>
            <p:nvPr/>
          </p:nvSpPr>
          <p:spPr bwMode="auto">
            <a:xfrm>
              <a:off x="4742" y="2344"/>
              <a:ext cx="29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b="1">
                  <a:solidFill>
                    <a:schemeClr val="accent2"/>
                  </a:solidFill>
                </a:rPr>
                <a:t>布喇开系</a:t>
              </a:r>
            </a:p>
          </p:txBody>
        </p:sp>
        <p:graphicFrame>
          <p:nvGraphicFramePr>
            <p:cNvPr id="17411" name="Object 3"/>
            <p:cNvGraphicFramePr>
              <a:graphicFrameLocks noChangeAspect="1"/>
            </p:cNvGraphicFramePr>
            <p:nvPr/>
          </p:nvGraphicFramePr>
          <p:xfrm>
            <a:off x="5085" y="1846"/>
            <a:ext cx="23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9054" imgH="447550" progId="Equation.3">
                    <p:embed/>
                  </p:oleObj>
                </mc:Choice>
                <mc:Fallback>
                  <p:oleObj name="Equation" r:id="rId4" imgW="419054" imgH="447550" progId="Equation.3">
                    <p:embed/>
                    <p:pic>
                      <p:nvPicPr>
                        <p:cNvPr id="1741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5" y="1846"/>
                          <a:ext cx="237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2" name="Object 4"/>
            <p:cNvGraphicFramePr>
              <a:graphicFrameLocks noChangeAspect="1"/>
            </p:cNvGraphicFramePr>
            <p:nvPr/>
          </p:nvGraphicFramePr>
          <p:xfrm>
            <a:off x="5085" y="1606"/>
            <a:ext cx="23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9054" imgH="447550" progId="Equation.3">
                    <p:embed/>
                  </p:oleObj>
                </mc:Choice>
                <mc:Fallback>
                  <p:oleObj name="Equation" r:id="rId6" imgW="419054" imgH="447550" progId="Equation.3">
                    <p:embed/>
                    <p:pic>
                      <p:nvPicPr>
                        <p:cNvPr id="174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5" y="1606"/>
                          <a:ext cx="237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3" name="Object 5"/>
            <p:cNvGraphicFramePr>
              <a:graphicFrameLocks noChangeAspect="1"/>
            </p:cNvGraphicFramePr>
            <p:nvPr/>
          </p:nvGraphicFramePr>
          <p:xfrm>
            <a:off x="5085" y="1414"/>
            <a:ext cx="23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054" imgH="447550" progId="Equation.3">
                    <p:embed/>
                  </p:oleObj>
                </mc:Choice>
                <mc:Fallback>
                  <p:oleObj name="Equation" r:id="rId8" imgW="419054" imgH="447550" progId="Equation.3">
                    <p:embed/>
                    <p:pic>
                      <p:nvPicPr>
                        <p:cNvPr id="1741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5" y="1414"/>
                          <a:ext cx="237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4" name="Object 6"/>
            <p:cNvGraphicFramePr>
              <a:graphicFrameLocks noChangeAspect="1"/>
            </p:cNvGraphicFramePr>
            <p:nvPr/>
          </p:nvGraphicFramePr>
          <p:xfrm>
            <a:off x="5095" y="1222"/>
            <a:ext cx="237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19054" imgH="447550" progId="Equation.3">
                    <p:embed/>
                  </p:oleObj>
                </mc:Choice>
                <mc:Fallback>
                  <p:oleObj name="Equation" r:id="rId10" imgW="419054" imgH="447550" progId="Equation.3">
                    <p:embed/>
                    <p:pic>
                      <p:nvPicPr>
                        <p:cNvPr id="174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5" y="1222"/>
                          <a:ext cx="237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53" name="Line 20"/>
            <p:cNvSpPr>
              <a:spLocks noChangeShapeType="1"/>
            </p:cNvSpPr>
            <p:nvPr/>
          </p:nvSpPr>
          <p:spPr bwMode="auto">
            <a:xfrm flipV="1">
              <a:off x="3600" y="816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943600" y="2209800"/>
            <a:ext cx="228600" cy="1447800"/>
            <a:chOff x="240" y="1872"/>
            <a:chExt cx="144" cy="912"/>
          </a:xfrm>
        </p:grpSpPr>
        <p:sp>
          <p:nvSpPr>
            <p:cNvPr id="17434" name="Line 22"/>
            <p:cNvSpPr>
              <a:spLocks noChangeShapeType="1"/>
            </p:cNvSpPr>
            <p:nvPr/>
          </p:nvSpPr>
          <p:spPr bwMode="auto">
            <a:xfrm>
              <a:off x="240" y="2448"/>
              <a:ext cx="0" cy="33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Line 23"/>
            <p:cNvSpPr>
              <a:spLocks noChangeShapeType="1"/>
            </p:cNvSpPr>
            <p:nvPr/>
          </p:nvSpPr>
          <p:spPr bwMode="auto">
            <a:xfrm>
              <a:off x="288" y="2208"/>
              <a:ext cx="0" cy="57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6" name="Line 24"/>
            <p:cNvSpPr>
              <a:spLocks noChangeShapeType="1"/>
            </p:cNvSpPr>
            <p:nvPr/>
          </p:nvSpPr>
          <p:spPr bwMode="auto">
            <a:xfrm>
              <a:off x="336" y="2016"/>
              <a:ext cx="0" cy="76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Line 25"/>
            <p:cNvSpPr>
              <a:spLocks noChangeShapeType="1"/>
            </p:cNvSpPr>
            <p:nvPr/>
          </p:nvSpPr>
          <p:spPr bwMode="auto">
            <a:xfrm>
              <a:off x="384" y="1872"/>
              <a:ext cx="0" cy="91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8" name="Line 26"/>
            <p:cNvSpPr>
              <a:spLocks noChangeShapeType="1"/>
            </p:cNvSpPr>
            <p:nvPr/>
          </p:nvSpPr>
          <p:spPr bwMode="auto">
            <a:xfrm>
              <a:off x="240" y="2666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Line 27"/>
            <p:cNvSpPr>
              <a:spLocks noChangeShapeType="1"/>
            </p:cNvSpPr>
            <p:nvPr/>
          </p:nvSpPr>
          <p:spPr bwMode="auto">
            <a:xfrm>
              <a:off x="288" y="2666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0" name="Line 28"/>
            <p:cNvSpPr>
              <a:spLocks noChangeShapeType="1"/>
            </p:cNvSpPr>
            <p:nvPr/>
          </p:nvSpPr>
          <p:spPr bwMode="auto">
            <a:xfrm>
              <a:off x="336" y="2666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1" name="Line 29"/>
            <p:cNvSpPr>
              <a:spLocks noChangeShapeType="1"/>
            </p:cNvSpPr>
            <p:nvPr/>
          </p:nvSpPr>
          <p:spPr bwMode="auto">
            <a:xfrm>
              <a:off x="384" y="2666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553200" y="2209800"/>
            <a:ext cx="152400" cy="914400"/>
            <a:chOff x="624" y="1872"/>
            <a:chExt cx="96" cy="576"/>
          </a:xfrm>
        </p:grpSpPr>
        <p:sp>
          <p:nvSpPr>
            <p:cNvPr id="17428" name="Line 31"/>
            <p:cNvSpPr>
              <a:spLocks noChangeShapeType="1"/>
            </p:cNvSpPr>
            <p:nvPr/>
          </p:nvSpPr>
          <p:spPr bwMode="auto">
            <a:xfrm>
              <a:off x="624" y="2208"/>
              <a:ext cx="0" cy="24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Line 32"/>
            <p:cNvSpPr>
              <a:spLocks noChangeShapeType="1"/>
            </p:cNvSpPr>
            <p:nvPr/>
          </p:nvSpPr>
          <p:spPr bwMode="auto">
            <a:xfrm>
              <a:off x="672" y="2016"/>
              <a:ext cx="0" cy="43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33"/>
            <p:cNvSpPr>
              <a:spLocks noChangeShapeType="1"/>
            </p:cNvSpPr>
            <p:nvPr/>
          </p:nvSpPr>
          <p:spPr bwMode="auto">
            <a:xfrm>
              <a:off x="720" y="1872"/>
              <a:ext cx="0" cy="57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34"/>
            <p:cNvSpPr>
              <a:spLocks noChangeShapeType="1"/>
            </p:cNvSpPr>
            <p:nvPr/>
          </p:nvSpPr>
          <p:spPr bwMode="auto">
            <a:xfrm>
              <a:off x="624" y="2282"/>
              <a:ext cx="0" cy="144"/>
            </a:xfrm>
            <a:prstGeom prst="lin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Line 35"/>
            <p:cNvSpPr>
              <a:spLocks noChangeShapeType="1"/>
            </p:cNvSpPr>
            <p:nvPr/>
          </p:nvSpPr>
          <p:spPr bwMode="auto">
            <a:xfrm>
              <a:off x="720" y="2282"/>
              <a:ext cx="0" cy="144"/>
            </a:xfrm>
            <a:prstGeom prst="lin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Line 36"/>
            <p:cNvSpPr>
              <a:spLocks noChangeShapeType="1"/>
            </p:cNvSpPr>
            <p:nvPr/>
          </p:nvSpPr>
          <p:spPr bwMode="auto">
            <a:xfrm>
              <a:off x="672" y="2282"/>
              <a:ext cx="0" cy="144"/>
            </a:xfrm>
            <a:prstGeom prst="lin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7162800" y="2209800"/>
            <a:ext cx="76200" cy="533400"/>
            <a:chOff x="1008" y="1872"/>
            <a:chExt cx="48" cy="336"/>
          </a:xfrm>
        </p:grpSpPr>
        <p:sp>
          <p:nvSpPr>
            <p:cNvPr id="17424" name="Line 38"/>
            <p:cNvSpPr>
              <a:spLocks noChangeShapeType="1"/>
            </p:cNvSpPr>
            <p:nvPr/>
          </p:nvSpPr>
          <p:spPr bwMode="auto">
            <a:xfrm>
              <a:off x="1008" y="2016"/>
              <a:ext cx="0" cy="1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Line 39"/>
            <p:cNvSpPr>
              <a:spLocks noChangeShapeType="1"/>
            </p:cNvSpPr>
            <p:nvPr/>
          </p:nvSpPr>
          <p:spPr bwMode="auto">
            <a:xfrm>
              <a:off x="1056" y="1872"/>
              <a:ext cx="0" cy="33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40"/>
            <p:cNvSpPr>
              <a:spLocks noChangeShapeType="1"/>
            </p:cNvSpPr>
            <p:nvPr/>
          </p:nvSpPr>
          <p:spPr bwMode="auto">
            <a:xfrm flipH="1">
              <a:off x="1056" y="2042"/>
              <a:ext cx="0" cy="144"/>
            </a:xfrm>
            <a:prstGeom prst="line">
              <a:avLst/>
            </a:prstGeom>
            <a:noFill/>
            <a:ln w="19050">
              <a:solidFill>
                <a:srgbClr val="438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Line 41"/>
            <p:cNvSpPr>
              <a:spLocks noChangeShapeType="1"/>
            </p:cNvSpPr>
            <p:nvPr/>
          </p:nvSpPr>
          <p:spPr bwMode="auto">
            <a:xfrm flipH="1">
              <a:off x="1008" y="2042"/>
              <a:ext cx="0" cy="144"/>
            </a:xfrm>
            <a:prstGeom prst="line">
              <a:avLst/>
            </a:prstGeom>
            <a:noFill/>
            <a:ln w="19050">
              <a:solidFill>
                <a:srgbClr val="438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7696200" y="2209800"/>
            <a:ext cx="0" cy="228600"/>
            <a:chOff x="4848" y="1392"/>
            <a:chExt cx="0" cy="144"/>
          </a:xfrm>
        </p:grpSpPr>
        <p:sp>
          <p:nvSpPr>
            <p:cNvPr id="17422" name="Line 43"/>
            <p:cNvSpPr>
              <a:spLocks noChangeShapeType="1"/>
            </p:cNvSpPr>
            <p:nvPr/>
          </p:nvSpPr>
          <p:spPr bwMode="auto">
            <a:xfrm>
              <a:off x="4848" y="1392"/>
              <a:ext cx="0" cy="14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44"/>
            <p:cNvSpPr>
              <a:spLocks noChangeShapeType="1"/>
            </p:cNvSpPr>
            <p:nvPr/>
          </p:nvSpPr>
          <p:spPr bwMode="auto">
            <a:xfrm>
              <a:off x="4848" y="1440"/>
              <a:ext cx="0" cy="96"/>
            </a:xfrm>
            <a:prstGeom prst="line">
              <a:avLst/>
            </a:prstGeom>
            <a:noFill/>
            <a:ln w="1905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1133" name="Line 45"/>
          <p:cNvSpPr>
            <a:spLocks noChangeShapeType="1"/>
          </p:cNvSpPr>
          <p:nvPr/>
        </p:nvSpPr>
        <p:spPr bwMode="auto">
          <a:xfrm>
            <a:off x="6172200" y="2209800"/>
            <a:ext cx="0" cy="144780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0" grpId="0" autoUpdateAnimBg="0"/>
      <p:bldP spid="6011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Text Box 2"/>
          <p:cNvSpPr txBox="1">
            <a:spLocks noChangeArrowheads="1"/>
          </p:cNvSpPr>
          <p:nvPr/>
        </p:nvSpPr>
        <p:spPr bwMode="auto">
          <a:xfrm>
            <a:off x="136525" y="1065213"/>
            <a:ext cx="8778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5000"/>
              </a:lnSpc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CC3300"/>
                </a:solidFill>
              </a:rPr>
              <a:t>光电效应：</a:t>
            </a:r>
            <a:r>
              <a:rPr kumimoji="1" lang="zh-CN" altLang="en-US" sz="2800" b="1">
                <a:solidFill>
                  <a:schemeClr val="accent2"/>
                </a:solidFill>
              </a:rPr>
              <a:t>光照到金属表面使金属表面电子逸出，从而产生电流。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323850" y="79375"/>
            <a:ext cx="41036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C00000"/>
                </a:solidFill>
              </a:rPr>
              <a:t>2.2.1  </a:t>
            </a:r>
            <a:r>
              <a:rPr lang="zh-CN" altLang="en-US" sz="3200" b="1">
                <a:solidFill>
                  <a:srgbClr val="C00000"/>
                </a:solidFill>
              </a:rPr>
              <a:t>光电效应 </a:t>
            </a:r>
          </a:p>
        </p:txBody>
      </p:sp>
      <p:sp>
        <p:nvSpPr>
          <p:cNvPr id="21508" name="Rectangle 89"/>
          <p:cNvSpPr>
            <a:spLocks noChangeArrowheads="1"/>
          </p:cNvSpPr>
          <p:nvPr/>
        </p:nvSpPr>
        <p:spPr bwMode="auto">
          <a:xfrm flipV="1">
            <a:off x="0" y="692696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1509" name="Group 189"/>
          <p:cNvGrpSpPr>
            <a:grpSpLocks/>
          </p:cNvGrpSpPr>
          <p:nvPr/>
        </p:nvGrpSpPr>
        <p:grpSpPr bwMode="auto">
          <a:xfrm>
            <a:off x="5786438" y="2082800"/>
            <a:ext cx="2895600" cy="3917950"/>
            <a:chOff x="3738" y="960"/>
            <a:chExt cx="1824" cy="2468"/>
          </a:xfrm>
        </p:grpSpPr>
        <p:grpSp>
          <p:nvGrpSpPr>
            <p:cNvPr id="21512" name="Group 29"/>
            <p:cNvGrpSpPr>
              <a:grpSpLocks/>
            </p:cNvGrpSpPr>
            <p:nvPr/>
          </p:nvGrpSpPr>
          <p:grpSpPr bwMode="auto">
            <a:xfrm>
              <a:off x="3738" y="1111"/>
              <a:ext cx="1824" cy="2317"/>
              <a:chOff x="3744" y="687"/>
              <a:chExt cx="1843" cy="2769"/>
            </a:xfrm>
          </p:grpSpPr>
          <p:sp>
            <p:nvSpPr>
              <p:cNvPr id="21518" name="Oval 30"/>
              <p:cNvSpPr>
                <a:spLocks noChangeArrowheads="1"/>
              </p:cNvSpPr>
              <p:nvPr/>
            </p:nvSpPr>
            <p:spPr bwMode="auto">
              <a:xfrm>
                <a:off x="4368" y="816"/>
                <a:ext cx="624" cy="576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19" name="Freeform 31"/>
              <p:cNvSpPr>
                <a:spLocks/>
              </p:cNvSpPr>
              <p:nvPr/>
            </p:nvSpPr>
            <p:spPr bwMode="auto">
              <a:xfrm>
                <a:off x="4444" y="909"/>
                <a:ext cx="116" cy="387"/>
              </a:xfrm>
              <a:custGeom>
                <a:avLst/>
                <a:gdLst>
                  <a:gd name="T0" fmla="*/ 98 w 116"/>
                  <a:gd name="T1" fmla="*/ 0 h 387"/>
                  <a:gd name="T2" fmla="*/ 26 w 116"/>
                  <a:gd name="T3" fmla="*/ 81 h 387"/>
                  <a:gd name="T4" fmla="*/ 2 w 116"/>
                  <a:gd name="T5" fmla="*/ 201 h 387"/>
                  <a:gd name="T6" fmla="*/ 41 w 116"/>
                  <a:gd name="T7" fmla="*/ 318 h 387"/>
                  <a:gd name="T8" fmla="*/ 116 w 116"/>
                  <a:gd name="T9" fmla="*/ 387 h 3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"/>
                  <a:gd name="T16" fmla="*/ 0 h 387"/>
                  <a:gd name="T17" fmla="*/ 116 w 116"/>
                  <a:gd name="T18" fmla="*/ 387 h 3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" h="387">
                    <a:moveTo>
                      <a:pt x="98" y="0"/>
                    </a:moveTo>
                    <a:cubicBezTo>
                      <a:pt x="86" y="13"/>
                      <a:pt x="42" y="48"/>
                      <a:pt x="26" y="81"/>
                    </a:cubicBezTo>
                    <a:cubicBezTo>
                      <a:pt x="10" y="114"/>
                      <a:pt x="0" y="162"/>
                      <a:pt x="2" y="201"/>
                    </a:cubicBezTo>
                    <a:cubicBezTo>
                      <a:pt x="4" y="240"/>
                      <a:pt x="22" y="287"/>
                      <a:pt x="41" y="318"/>
                    </a:cubicBezTo>
                    <a:cubicBezTo>
                      <a:pt x="60" y="349"/>
                      <a:pt x="100" y="373"/>
                      <a:pt x="116" y="387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20" name="Line 32"/>
              <p:cNvSpPr>
                <a:spLocks noChangeShapeType="1"/>
              </p:cNvSpPr>
              <p:nvPr/>
            </p:nvSpPr>
            <p:spPr bwMode="auto">
              <a:xfrm flipH="1">
                <a:off x="3744" y="1104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1" name="Line 33"/>
              <p:cNvSpPr>
                <a:spLocks noChangeShapeType="1"/>
              </p:cNvSpPr>
              <p:nvPr/>
            </p:nvSpPr>
            <p:spPr bwMode="auto">
              <a:xfrm>
                <a:off x="3744" y="1104"/>
                <a:ext cx="0" cy="57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2" name="Line 34"/>
              <p:cNvSpPr>
                <a:spLocks noChangeShapeType="1"/>
              </p:cNvSpPr>
              <p:nvPr/>
            </p:nvSpPr>
            <p:spPr bwMode="auto">
              <a:xfrm>
                <a:off x="3744" y="168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3" name="Line 35"/>
              <p:cNvSpPr>
                <a:spLocks noChangeShapeType="1"/>
              </p:cNvSpPr>
              <p:nvPr/>
            </p:nvSpPr>
            <p:spPr bwMode="auto">
              <a:xfrm>
                <a:off x="4848" y="110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4" name="Line 36"/>
              <p:cNvSpPr>
                <a:spLocks noChangeShapeType="1"/>
              </p:cNvSpPr>
              <p:nvPr/>
            </p:nvSpPr>
            <p:spPr bwMode="auto">
              <a:xfrm>
                <a:off x="5472" y="1104"/>
                <a:ext cx="0" cy="57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5" name="Line 37"/>
              <p:cNvSpPr>
                <a:spLocks noChangeShapeType="1"/>
              </p:cNvSpPr>
              <p:nvPr/>
            </p:nvSpPr>
            <p:spPr bwMode="auto">
              <a:xfrm flipH="1">
                <a:off x="4800" y="1680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6" name="Rectangle 38"/>
              <p:cNvSpPr>
                <a:spLocks noChangeArrowheads="1"/>
              </p:cNvSpPr>
              <p:nvPr/>
            </p:nvSpPr>
            <p:spPr bwMode="auto">
              <a:xfrm>
                <a:off x="4416" y="1824"/>
                <a:ext cx="432" cy="48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27" name="Oval 39"/>
              <p:cNvSpPr>
                <a:spLocks noChangeArrowheads="1"/>
              </p:cNvSpPr>
              <p:nvPr/>
            </p:nvSpPr>
            <p:spPr bwMode="auto">
              <a:xfrm>
                <a:off x="4464" y="1657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28" name="Oval 40"/>
              <p:cNvSpPr>
                <a:spLocks noChangeArrowheads="1"/>
              </p:cNvSpPr>
              <p:nvPr/>
            </p:nvSpPr>
            <p:spPr bwMode="auto">
              <a:xfrm>
                <a:off x="4752" y="1655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29" name="Oval 41"/>
              <p:cNvSpPr>
                <a:spLocks noChangeArrowheads="1"/>
              </p:cNvSpPr>
              <p:nvPr/>
            </p:nvSpPr>
            <p:spPr bwMode="auto">
              <a:xfrm>
                <a:off x="4464" y="1943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30" name="Oval 42"/>
              <p:cNvSpPr>
                <a:spLocks noChangeArrowheads="1"/>
              </p:cNvSpPr>
              <p:nvPr/>
            </p:nvSpPr>
            <p:spPr bwMode="auto">
              <a:xfrm>
                <a:off x="4752" y="1945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31" name="Line 43"/>
              <p:cNvSpPr>
                <a:spLocks noChangeShapeType="1"/>
              </p:cNvSpPr>
              <p:nvPr/>
            </p:nvSpPr>
            <p:spPr bwMode="auto">
              <a:xfrm>
                <a:off x="4486" y="1872"/>
                <a:ext cx="0" cy="7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2" name="Line 44"/>
              <p:cNvSpPr>
                <a:spLocks noChangeShapeType="1"/>
              </p:cNvSpPr>
              <p:nvPr/>
            </p:nvSpPr>
            <p:spPr bwMode="auto">
              <a:xfrm>
                <a:off x="4776" y="1872"/>
                <a:ext cx="0" cy="7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3" name="Line 45"/>
              <p:cNvSpPr>
                <a:spLocks noChangeShapeType="1"/>
              </p:cNvSpPr>
              <p:nvPr/>
            </p:nvSpPr>
            <p:spPr bwMode="auto">
              <a:xfrm>
                <a:off x="4800" y="1968"/>
                <a:ext cx="672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4" name="Line 46"/>
              <p:cNvSpPr>
                <a:spLocks noChangeShapeType="1"/>
              </p:cNvSpPr>
              <p:nvPr/>
            </p:nvSpPr>
            <p:spPr bwMode="auto">
              <a:xfrm flipH="1">
                <a:off x="3744" y="1968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5" name="Line 47"/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0" cy="129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6" name="Line 48"/>
              <p:cNvSpPr>
                <a:spLocks noChangeShapeType="1"/>
              </p:cNvSpPr>
              <p:nvPr/>
            </p:nvSpPr>
            <p:spPr bwMode="auto">
              <a:xfrm>
                <a:off x="3744" y="2448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7" name="Line 49"/>
              <p:cNvSpPr>
                <a:spLocks noChangeShapeType="1"/>
              </p:cNvSpPr>
              <p:nvPr/>
            </p:nvSpPr>
            <p:spPr bwMode="auto">
              <a:xfrm>
                <a:off x="5472" y="2304"/>
                <a:ext cx="0" cy="336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8" name="Line 50"/>
              <p:cNvSpPr>
                <a:spLocks noChangeShapeType="1"/>
              </p:cNvSpPr>
              <p:nvPr/>
            </p:nvSpPr>
            <p:spPr bwMode="auto">
              <a:xfrm flipH="1">
                <a:off x="4752" y="2448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9" name="Line 51"/>
              <p:cNvSpPr>
                <a:spLocks noChangeShapeType="1"/>
              </p:cNvSpPr>
              <p:nvPr/>
            </p:nvSpPr>
            <p:spPr bwMode="auto">
              <a:xfrm flipH="1">
                <a:off x="5040" y="2640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0" name="Line 52"/>
              <p:cNvSpPr>
                <a:spLocks noChangeShapeType="1"/>
              </p:cNvSpPr>
              <p:nvPr/>
            </p:nvSpPr>
            <p:spPr bwMode="auto">
              <a:xfrm>
                <a:off x="5040" y="264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1" name="Rectangle 53"/>
              <p:cNvSpPr>
                <a:spLocks noChangeArrowheads="1"/>
              </p:cNvSpPr>
              <p:nvPr/>
            </p:nvSpPr>
            <p:spPr bwMode="auto">
              <a:xfrm>
                <a:off x="4272" y="2928"/>
                <a:ext cx="912" cy="9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42" name="Line 54"/>
              <p:cNvSpPr>
                <a:spLocks noChangeShapeType="1"/>
              </p:cNvSpPr>
              <p:nvPr/>
            </p:nvSpPr>
            <p:spPr bwMode="auto">
              <a:xfrm>
                <a:off x="5184" y="2976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3" name="Line 55"/>
              <p:cNvSpPr>
                <a:spLocks noChangeShapeType="1"/>
              </p:cNvSpPr>
              <p:nvPr/>
            </p:nvSpPr>
            <p:spPr bwMode="auto">
              <a:xfrm flipH="1">
                <a:off x="3744" y="297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4" name="Line 56"/>
              <p:cNvSpPr>
                <a:spLocks noChangeShapeType="1"/>
              </p:cNvSpPr>
              <p:nvPr/>
            </p:nvSpPr>
            <p:spPr bwMode="auto">
              <a:xfrm>
                <a:off x="3744" y="3264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5" name="Line 57"/>
              <p:cNvSpPr>
                <a:spLocks noChangeShapeType="1"/>
              </p:cNvSpPr>
              <p:nvPr/>
            </p:nvSpPr>
            <p:spPr bwMode="auto">
              <a:xfrm>
                <a:off x="4320" y="316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6" name="Line 58"/>
              <p:cNvSpPr>
                <a:spLocks noChangeShapeType="1"/>
              </p:cNvSpPr>
              <p:nvPr/>
            </p:nvSpPr>
            <p:spPr bwMode="auto">
              <a:xfrm>
                <a:off x="4416" y="3072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7" name="Line 59"/>
              <p:cNvSpPr>
                <a:spLocks noChangeShapeType="1"/>
              </p:cNvSpPr>
              <p:nvPr/>
            </p:nvSpPr>
            <p:spPr bwMode="auto">
              <a:xfrm>
                <a:off x="4416" y="3264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8" name="Line 60"/>
              <p:cNvSpPr>
                <a:spLocks noChangeShapeType="1"/>
              </p:cNvSpPr>
              <p:nvPr/>
            </p:nvSpPr>
            <p:spPr bwMode="auto">
              <a:xfrm flipV="1">
                <a:off x="4896" y="312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49" name="Line 61"/>
              <p:cNvSpPr>
                <a:spLocks noChangeShapeType="1"/>
              </p:cNvSpPr>
              <p:nvPr/>
            </p:nvSpPr>
            <p:spPr bwMode="auto">
              <a:xfrm>
                <a:off x="5040" y="3264"/>
                <a:ext cx="432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50" name="Line 62"/>
              <p:cNvSpPr>
                <a:spLocks noChangeShapeType="1"/>
              </p:cNvSpPr>
              <p:nvPr/>
            </p:nvSpPr>
            <p:spPr bwMode="auto">
              <a:xfrm flipV="1">
                <a:off x="5472" y="297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51" name="Oval 63"/>
              <p:cNvSpPr>
                <a:spLocks noChangeArrowheads="1"/>
              </p:cNvSpPr>
              <p:nvPr/>
            </p:nvSpPr>
            <p:spPr bwMode="auto">
              <a:xfrm>
                <a:off x="4464" y="2064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52" name="Oval 64"/>
              <p:cNvSpPr>
                <a:spLocks noChangeArrowheads="1"/>
              </p:cNvSpPr>
              <p:nvPr/>
            </p:nvSpPr>
            <p:spPr bwMode="auto">
              <a:xfrm>
                <a:off x="4752" y="2064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53" name="Freeform 65"/>
              <p:cNvSpPr>
                <a:spLocks/>
              </p:cNvSpPr>
              <p:nvPr/>
            </p:nvSpPr>
            <p:spPr bwMode="auto">
              <a:xfrm>
                <a:off x="4683" y="1695"/>
                <a:ext cx="81" cy="126"/>
              </a:xfrm>
              <a:custGeom>
                <a:avLst/>
                <a:gdLst>
                  <a:gd name="T0" fmla="*/ 81 w 81"/>
                  <a:gd name="T1" fmla="*/ 0 h 126"/>
                  <a:gd name="T2" fmla="*/ 0 w 81"/>
                  <a:gd name="T3" fmla="*/ 126 h 126"/>
                  <a:gd name="T4" fmla="*/ 0 60000 65536"/>
                  <a:gd name="T5" fmla="*/ 0 60000 65536"/>
                  <a:gd name="T6" fmla="*/ 0 w 81"/>
                  <a:gd name="T7" fmla="*/ 0 h 126"/>
                  <a:gd name="T8" fmla="*/ 81 w 81"/>
                  <a:gd name="T9" fmla="*/ 126 h 1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1" h="126">
                    <a:moveTo>
                      <a:pt x="81" y="0"/>
                    </a:moveTo>
                    <a:lnTo>
                      <a:pt x="0" y="126"/>
                    </a:ln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54" name="Freeform 66"/>
              <p:cNvSpPr>
                <a:spLocks/>
              </p:cNvSpPr>
              <p:nvPr/>
            </p:nvSpPr>
            <p:spPr bwMode="auto">
              <a:xfrm>
                <a:off x="4506" y="1872"/>
                <a:ext cx="150" cy="192"/>
              </a:xfrm>
              <a:custGeom>
                <a:avLst/>
                <a:gdLst>
                  <a:gd name="T0" fmla="*/ 150 w 150"/>
                  <a:gd name="T1" fmla="*/ 0 h 192"/>
                  <a:gd name="T2" fmla="*/ 0 w 150"/>
                  <a:gd name="T3" fmla="*/ 192 h 192"/>
                  <a:gd name="T4" fmla="*/ 0 60000 65536"/>
                  <a:gd name="T5" fmla="*/ 0 60000 65536"/>
                  <a:gd name="T6" fmla="*/ 0 w 150"/>
                  <a:gd name="T7" fmla="*/ 0 h 192"/>
                  <a:gd name="T8" fmla="*/ 150 w 150"/>
                  <a:gd name="T9" fmla="*/ 192 h 19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0" h="192">
                    <a:moveTo>
                      <a:pt x="150" y="0"/>
                    </a:moveTo>
                    <a:lnTo>
                      <a:pt x="0" y="192"/>
                    </a:ln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55" name="Freeform 67"/>
              <p:cNvSpPr>
                <a:spLocks/>
              </p:cNvSpPr>
              <p:nvPr/>
            </p:nvSpPr>
            <p:spPr bwMode="auto">
              <a:xfrm>
                <a:off x="4497" y="1701"/>
                <a:ext cx="81" cy="114"/>
              </a:xfrm>
              <a:custGeom>
                <a:avLst/>
                <a:gdLst>
                  <a:gd name="T0" fmla="*/ 0 w 81"/>
                  <a:gd name="T1" fmla="*/ 0 h 114"/>
                  <a:gd name="T2" fmla="*/ 81 w 81"/>
                  <a:gd name="T3" fmla="*/ 114 h 114"/>
                  <a:gd name="T4" fmla="*/ 0 60000 65536"/>
                  <a:gd name="T5" fmla="*/ 0 60000 65536"/>
                  <a:gd name="T6" fmla="*/ 0 w 81"/>
                  <a:gd name="T7" fmla="*/ 0 h 114"/>
                  <a:gd name="T8" fmla="*/ 81 w 81"/>
                  <a:gd name="T9" fmla="*/ 114 h 11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1" h="114">
                    <a:moveTo>
                      <a:pt x="0" y="0"/>
                    </a:moveTo>
                    <a:lnTo>
                      <a:pt x="81" y="114"/>
                    </a:ln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56" name="Freeform 68"/>
              <p:cNvSpPr>
                <a:spLocks/>
              </p:cNvSpPr>
              <p:nvPr/>
            </p:nvSpPr>
            <p:spPr bwMode="auto">
              <a:xfrm>
                <a:off x="4668" y="1965"/>
                <a:ext cx="90" cy="108"/>
              </a:xfrm>
              <a:custGeom>
                <a:avLst/>
                <a:gdLst>
                  <a:gd name="T0" fmla="*/ 90 w 90"/>
                  <a:gd name="T1" fmla="*/ 108 h 108"/>
                  <a:gd name="T2" fmla="*/ 0 w 90"/>
                  <a:gd name="T3" fmla="*/ 0 h 108"/>
                  <a:gd name="T4" fmla="*/ 0 60000 65536"/>
                  <a:gd name="T5" fmla="*/ 0 60000 65536"/>
                  <a:gd name="T6" fmla="*/ 0 w 90"/>
                  <a:gd name="T7" fmla="*/ 0 h 108"/>
                  <a:gd name="T8" fmla="*/ 90 w 90"/>
                  <a:gd name="T9" fmla="*/ 108 h 10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0" h="108">
                    <a:moveTo>
                      <a:pt x="9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57" name="Freeform 69"/>
              <p:cNvSpPr>
                <a:spLocks/>
              </p:cNvSpPr>
              <p:nvPr/>
            </p:nvSpPr>
            <p:spPr bwMode="auto">
              <a:xfrm>
                <a:off x="4570" y="1872"/>
                <a:ext cx="95" cy="99"/>
              </a:xfrm>
              <a:custGeom>
                <a:avLst/>
                <a:gdLst>
                  <a:gd name="T0" fmla="*/ 95 w 95"/>
                  <a:gd name="T1" fmla="*/ 93 h 99"/>
                  <a:gd name="T2" fmla="*/ 59 w 95"/>
                  <a:gd name="T3" fmla="*/ 99 h 99"/>
                  <a:gd name="T4" fmla="*/ 14 w 95"/>
                  <a:gd name="T5" fmla="*/ 90 h 99"/>
                  <a:gd name="T6" fmla="*/ 2 w 95"/>
                  <a:gd name="T7" fmla="*/ 48 h 99"/>
                  <a:gd name="T8" fmla="*/ 29 w 95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99"/>
                  <a:gd name="T17" fmla="*/ 95 w 95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99">
                    <a:moveTo>
                      <a:pt x="95" y="93"/>
                    </a:moveTo>
                    <a:cubicBezTo>
                      <a:pt x="89" y="94"/>
                      <a:pt x="72" y="99"/>
                      <a:pt x="59" y="99"/>
                    </a:cubicBezTo>
                    <a:cubicBezTo>
                      <a:pt x="46" y="99"/>
                      <a:pt x="23" y="98"/>
                      <a:pt x="14" y="90"/>
                    </a:cubicBezTo>
                    <a:cubicBezTo>
                      <a:pt x="5" y="82"/>
                      <a:pt x="0" y="63"/>
                      <a:pt x="2" y="48"/>
                    </a:cubicBezTo>
                    <a:cubicBezTo>
                      <a:pt x="4" y="33"/>
                      <a:pt x="24" y="10"/>
                      <a:pt x="29" y="0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58" name="Oval 70"/>
              <p:cNvSpPr>
                <a:spLocks noChangeArrowheads="1"/>
              </p:cNvSpPr>
              <p:nvPr/>
            </p:nvSpPr>
            <p:spPr bwMode="auto">
              <a:xfrm>
                <a:off x="4512" y="2352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59" name="Text Box 71"/>
              <p:cNvSpPr txBox="1">
                <a:spLocks noChangeArrowheads="1"/>
              </p:cNvSpPr>
              <p:nvPr/>
            </p:nvSpPr>
            <p:spPr bwMode="auto">
              <a:xfrm>
                <a:off x="4493" y="2273"/>
                <a:ext cx="267" cy="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V</a:t>
                </a:r>
                <a:endParaRPr kumimoji="1" lang="en-US" altLang="zh-CN" sz="2800" b="1" i="1"/>
              </a:p>
            </p:txBody>
          </p:sp>
          <p:sp>
            <p:nvSpPr>
              <p:cNvPr id="21560" name="Line 72"/>
              <p:cNvSpPr>
                <a:spLocks noChangeShapeType="1"/>
              </p:cNvSpPr>
              <p:nvPr/>
            </p:nvSpPr>
            <p:spPr bwMode="auto">
              <a:xfrm>
                <a:off x="5472" y="1968"/>
                <a:ext cx="0" cy="9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1" name="Oval 73"/>
              <p:cNvSpPr>
                <a:spLocks noChangeArrowheads="1"/>
              </p:cNvSpPr>
              <p:nvPr/>
            </p:nvSpPr>
            <p:spPr bwMode="auto">
              <a:xfrm>
                <a:off x="5328" y="2064"/>
                <a:ext cx="240" cy="24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62" name="Text Box 74"/>
              <p:cNvSpPr txBox="1">
                <a:spLocks noChangeArrowheads="1"/>
              </p:cNvSpPr>
              <p:nvPr/>
            </p:nvSpPr>
            <p:spPr bwMode="auto">
              <a:xfrm>
                <a:off x="5306" y="1985"/>
                <a:ext cx="281" cy="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G</a:t>
                </a:r>
                <a:endParaRPr kumimoji="1" lang="en-US" altLang="zh-CN" sz="2800" b="1" i="1"/>
              </a:p>
            </p:txBody>
          </p:sp>
          <p:sp>
            <p:nvSpPr>
              <p:cNvPr id="21563" name="Oval 75"/>
              <p:cNvSpPr>
                <a:spLocks noChangeArrowheads="1"/>
              </p:cNvSpPr>
              <p:nvPr/>
            </p:nvSpPr>
            <p:spPr bwMode="auto">
              <a:xfrm>
                <a:off x="4800" y="1081"/>
                <a:ext cx="48" cy="48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64" name="Line 76"/>
              <p:cNvSpPr>
                <a:spLocks noChangeShapeType="1"/>
              </p:cNvSpPr>
              <p:nvPr/>
            </p:nvSpPr>
            <p:spPr bwMode="auto">
              <a:xfrm flipH="1">
                <a:off x="4464" y="768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5" name="Line 77"/>
              <p:cNvSpPr>
                <a:spLocks noChangeShapeType="1"/>
              </p:cNvSpPr>
              <p:nvPr/>
            </p:nvSpPr>
            <p:spPr bwMode="auto">
              <a:xfrm flipH="1">
                <a:off x="4464" y="864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6" name="Line 78"/>
              <p:cNvSpPr>
                <a:spLocks noChangeShapeType="1"/>
              </p:cNvSpPr>
              <p:nvPr/>
            </p:nvSpPr>
            <p:spPr bwMode="auto">
              <a:xfrm flipH="1">
                <a:off x="4464" y="960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67" name="Text Box 79"/>
              <p:cNvSpPr txBox="1">
                <a:spLocks noChangeArrowheads="1"/>
              </p:cNvSpPr>
              <p:nvPr/>
            </p:nvSpPr>
            <p:spPr bwMode="auto">
              <a:xfrm>
                <a:off x="3940" y="687"/>
                <a:ext cx="445" cy="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GD</a:t>
                </a:r>
                <a:endParaRPr kumimoji="1" lang="en-US" altLang="zh-CN" sz="2800" b="1" i="1"/>
              </a:p>
            </p:txBody>
          </p:sp>
          <p:sp>
            <p:nvSpPr>
              <p:cNvPr id="21568" name="Text Box 80"/>
              <p:cNvSpPr txBox="1">
                <a:spLocks noChangeArrowheads="1"/>
              </p:cNvSpPr>
              <p:nvPr/>
            </p:nvSpPr>
            <p:spPr bwMode="auto">
              <a:xfrm>
                <a:off x="4089" y="1023"/>
                <a:ext cx="267" cy="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K</a:t>
                </a:r>
                <a:endParaRPr kumimoji="1" lang="en-US" altLang="zh-CN" sz="2800" b="1" i="1"/>
              </a:p>
            </p:txBody>
          </p:sp>
          <p:sp>
            <p:nvSpPr>
              <p:cNvPr id="21569" name="Text Box 81"/>
              <p:cNvSpPr txBox="1">
                <a:spLocks noChangeArrowheads="1"/>
              </p:cNvSpPr>
              <p:nvPr/>
            </p:nvSpPr>
            <p:spPr bwMode="auto">
              <a:xfrm>
                <a:off x="4953" y="1023"/>
                <a:ext cx="268" cy="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800" b="1" i="1">
                    <a:solidFill>
                      <a:schemeClr val="accent2"/>
                    </a:solidFill>
                  </a:rPr>
                  <a:t>A</a:t>
                </a:r>
                <a:endParaRPr kumimoji="1" lang="en-US" altLang="zh-CN" sz="2800" b="1" i="1"/>
              </a:p>
            </p:txBody>
          </p:sp>
        </p:grpSp>
        <p:grpSp>
          <p:nvGrpSpPr>
            <p:cNvPr id="21513" name="Group 82"/>
            <p:cNvGrpSpPr>
              <a:grpSpLocks/>
            </p:cNvGrpSpPr>
            <p:nvPr/>
          </p:nvGrpSpPr>
          <p:grpSpPr bwMode="auto">
            <a:xfrm>
              <a:off x="3738" y="960"/>
              <a:ext cx="1613" cy="864"/>
              <a:chOff x="3625" y="662"/>
              <a:chExt cx="1613" cy="864"/>
            </a:xfrm>
          </p:grpSpPr>
          <p:sp>
            <p:nvSpPr>
              <p:cNvPr id="21514" name="Text Box 83"/>
              <p:cNvSpPr txBox="1">
                <a:spLocks noChangeArrowheads="1"/>
              </p:cNvSpPr>
              <p:nvPr/>
            </p:nvSpPr>
            <p:spPr bwMode="auto">
              <a:xfrm>
                <a:off x="3625" y="662"/>
                <a:ext cx="5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b="1">
                    <a:solidFill>
                      <a:srgbClr val="3333FF"/>
                    </a:solidFill>
                  </a:rPr>
                  <a:t>光电管</a:t>
                </a:r>
                <a:endParaRPr kumimoji="1" lang="zh-CN" altLang="en-US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21515" name="Text Box 84"/>
              <p:cNvSpPr txBox="1">
                <a:spLocks noChangeArrowheads="1"/>
              </p:cNvSpPr>
              <p:nvPr/>
            </p:nvSpPr>
            <p:spPr bwMode="auto">
              <a:xfrm>
                <a:off x="3642" y="1276"/>
                <a:ext cx="4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b="1">
                    <a:solidFill>
                      <a:srgbClr val="3333FF"/>
                    </a:solidFill>
                  </a:rPr>
                  <a:t>阴极</a:t>
                </a:r>
                <a:endParaRPr kumimoji="1" lang="zh-CN" altLang="en-US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21516" name="Text Box 85"/>
              <p:cNvSpPr txBox="1">
                <a:spLocks noChangeArrowheads="1"/>
              </p:cNvSpPr>
              <p:nvPr/>
            </p:nvSpPr>
            <p:spPr bwMode="auto">
              <a:xfrm>
                <a:off x="4585" y="662"/>
                <a:ext cx="5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b="1">
                    <a:solidFill>
                      <a:srgbClr val="3333FF"/>
                    </a:solidFill>
                  </a:rPr>
                  <a:t>石英窗</a:t>
                </a:r>
                <a:endParaRPr kumimoji="1" lang="zh-CN" altLang="en-US" b="1">
                  <a:solidFill>
                    <a:srgbClr val="3333FF"/>
                  </a:solidFill>
                </a:endParaRPr>
              </a:p>
            </p:txBody>
          </p:sp>
          <p:sp>
            <p:nvSpPr>
              <p:cNvPr id="21517" name="Text Box 86"/>
              <p:cNvSpPr txBox="1">
                <a:spLocks noChangeArrowheads="1"/>
              </p:cNvSpPr>
              <p:nvPr/>
            </p:nvSpPr>
            <p:spPr bwMode="auto">
              <a:xfrm>
                <a:off x="4800" y="1270"/>
                <a:ext cx="4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b="1">
                    <a:solidFill>
                      <a:srgbClr val="3333FF"/>
                    </a:solidFill>
                  </a:rPr>
                  <a:t>阳极</a:t>
                </a:r>
                <a:endParaRPr kumimoji="1" lang="zh-CN" altLang="en-US" b="1">
                  <a:solidFill>
                    <a:srgbClr val="3333FF"/>
                  </a:solidFill>
                </a:endParaRPr>
              </a:p>
            </p:txBody>
          </p:sp>
        </p:grpSp>
      </p:grp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285750" y="2500313"/>
            <a:ext cx="49291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经典：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连续吸收电磁能，积累能量，摆脱束缚，只要照射时间足够长，即可产生光电流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85750" y="4116388"/>
            <a:ext cx="49291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实验：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无需积累，瞬间产生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对光频有要求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6" grpId="0" autoUpdateAnimBg="0"/>
      <p:bldP spid="66" grpId="0"/>
      <p:bldP spid="6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247650" y="590550"/>
            <a:ext cx="88392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3200" b="1"/>
              <a:t>    玻尔理论在人们</a:t>
            </a:r>
            <a:r>
              <a:rPr kumimoji="1" lang="zh-CN" altLang="en-US" sz="3200" b="1">
                <a:solidFill>
                  <a:srgbClr val="FF3300"/>
                </a:solidFill>
              </a:rPr>
              <a:t>认识原子结构</a:t>
            </a:r>
            <a:r>
              <a:rPr kumimoji="1" lang="zh-CN" altLang="en-US" sz="3200" b="1"/>
              <a:t>的进程中有很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85800" y="2057400"/>
            <a:ext cx="3206750" cy="4346575"/>
            <a:chOff x="288" y="1056"/>
            <a:chExt cx="2163" cy="2932"/>
          </a:xfrm>
        </p:grpSpPr>
        <p:sp>
          <p:nvSpPr>
            <p:cNvPr id="32777" name="Rectangle 4"/>
            <p:cNvSpPr>
              <a:spLocks noChangeArrowheads="1"/>
            </p:cNvSpPr>
            <p:nvPr/>
          </p:nvSpPr>
          <p:spPr bwMode="auto">
            <a:xfrm>
              <a:off x="639" y="3176"/>
              <a:ext cx="1617" cy="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kumimoji="1" lang="zh-CN" altLang="en-US" sz="2800" b="1">
                  <a:latin typeface="宋体" panose="02010600030101010101" pitchFamily="2" charset="-122"/>
                </a:rPr>
                <a:t>玻尔正在讲解他的</a:t>
              </a:r>
              <a:r>
                <a:rPr kumimoji="1" lang="zh-CN" altLang="en-US" sz="2800" b="1">
                  <a:solidFill>
                    <a:srgbClr val="FF3300"/>
                  </a:solidFill>
                  <a:latin typeface="宋体" panose="02010600030101010101" pitchFamily="2" charset="-122"/>
                </a:rPr>
                <a:t>互补原理</a:t>
              </a:r>
              <a:endParaRPr kumimoji="1" lang="zh-CN" altLang="en-US" sz="2800">
                <a:latin typeface="宋体" panose="02010600030101010101" pitchFamily="2" charset="-122"/>
              </a:endParaRPr>
            </a:p>
          </p:txBody>
        </p:sp>
        <p:pic>
          <p:nvPicPr>
            <p:cNvPr id="32778" name="Picture 5" descr="玻尔讲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056"/>
              <a:ext cx="2163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152900" y="2062163"/>
            <a:ext cx="4067175" cy="4460875"/>
            <a:chOff x="2640" y="999"/>
            <a:chExt cx="2880" cy="3159"/>
          </a:xfrm>
        </p:grpSpPr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3196" y="3003"/>
              <a:ext cx="2281" cy="1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 玻尔（左）和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 海森伯（中）及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2800" b="1">
                  <a:solidFill>
                    <a:srgbClr val="0000FF"/>
                  </a:solidFill>
                  <a:latin typeface="宋体" panose="02010600030101010101" pitchFamily="2" charset="-122"/>
                </a:rPr>
                <a:t> 泡利（右）在一起</a:t>
              </a:r>
            </a:p>
          </p:txBody>
        </p:sp>
        <p:pic>
          <p:nvPicPr>
            <p:cNvPr id="32776" name="Picture 8" descr="玻尔等3人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999"/>
              <a:ext cx="2880" cy="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204788" y="1276350"/>
            <a:ext cx="26336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/>
              <a:t>大的贡献</a:t>
            </a:r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1924050" y="1257300"/>
            <a:ext cx="7162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FF3300"/>
                </a:solidFill>
              </a:rPr>
              <a:t>—— 1922年玻尔获诺贝尔物理奖。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utoUpdateAnimBg="0"/>
      <p:bldP spid="119817" grpId="0" autoUpdateAnimBg="0"/>
      <p:bldP spid="119818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684213" y="836613"/>
            <a:ext cx="81280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800" b="1">
                <a:solidFill>
                  <a:schemeClr val="accent2"/>
                </a:solidFill>
              </a:rPr>
              <a:t>     玻尔理论（1913）是在</a:t>
            </a:r>
            <a:r>
              <a:rPr kumimoji="1" lang="zh-CN" altLang="en-US" sz="2800" b="1">
                <a:solidFill>
                  <a:srgbClr val="009900"/>
                </a:solidFill>
              </a:rPr>
              <a:t>经典理论基础上加一些新的量子假设</a:t>
            </a:r>
            <a:r>
              <a:rPr kumimoji="1" lang="zh-CN" altLang="en-US" sz="2800" b="1">
                <a:solidFill>
                  <a:schemeClr val="accent2"/>
                </a:solidFill>
              </a:rPr>
              <a:t>，</a:t>
            </a:r>
            <a:r>
              <a:rPr lang="zh-CN" altLang="en-US" sz="2800" b="1">
                <a:solidFill>
                  <a:srgbClr val="3333CC"/>
                </a:solidFill>
              </a:rPr>
              <a:t>它成功地解释了氢原子线状光谱，作为早期的量子理论，它对量子力学的发展具有重大的先导作用。但是，玻尔理论是有缺陷的，它还远未能反映微观世界的本质。例如，它不能解释多电子原子的光谱，对谱线的强度、宽度也无能为力。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611188" y="3860800"/>
            <a:ext cx="82804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     正确的原子结构理论要建立在全新的</a:t>
            </a:r>
            <a:r>
              <a:rPr lang="zh-CN" altLang="en-US" sz="2800" b="1">
                <a:solidFill>
                  <a:srgbClr val="A50021"/>
                </a:solidFill>
              </a:rPr>
              <a:t>量子力学</a:t>
            </a:r>
            <a:r>
              <a:rPr lang="zh-CN" altLang="en-US" sz="2800" b="1">
                <a:solidFill>
                  <a:srgbClr val="3333CC"/>
                </a:solidFill>
              </a:rPr>
              <a:t>基础之上。玻尔理论的一些基本概念, 如“定态”、“能级”、“能级跃迁决定辐射频率”等在量子力学中仍是重要的基本概念，但是仍保留了经典意义上的</a:t>
            </a:r>
            <a:r>
              <a:rPr lang="zh-CN" altLang="en-US" sz="2800" b="1">
                <a:solidFill>
                  <a:srgbClr val="CC3300"/>
                </a:solidFill>
              </a:rPr>
              <a:t>轨道</a:t>
            </a:r>
            <a:r>
              <a:rPr lang="zh-CN" altLang="en-US" sz="2800" b="1">
                <a:solidFill>
                  <a:schemeClr val="accent2"/>
                </a:solidFill>
              </a:rPr>
              <a:t>的说法，</a:t>
            </a:r>
            <a:r>
              <a:rPr lang="zh-CN" altLang="en-US" sz="2800" b="1">
                <a:solidFill>
                  <a:srgbClr val="3333CC"/>
                </a:solidFill>
              </a:rPr>
              <a:t>这是不对的。 </a:t>
            </a: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9C9E5E-6F74-CD79-9A25-018D306AB1D5}"/>
              </a:ext>
            </a:extLst>
          </p:cNvPr>
          <p:cNvSpPr txBox="1"/>
          <p:nvPr/>
        </p:nvSpPr>
        <p:spPr>
          <a:xfrm>
            <a:off x="142040" y="928571"/>
            <a:ext cx="482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第二十一次作业：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152DE9-B736-DF33-3F01-6104BF9C8FBB}"/>
              </a:ext>
            </a:extLst>
          </p:cNvPr>
          <p:cNvSpPr txBox="1"/>
          <p:nvPr/>
        </p:nvSpPr>
        <p:spPr>
          <a:xfrm>
            <a:off x="0" y="20077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0" dirty="0">
                <a:solidFill>
                  <a:srgbClr val="FF0000"/>
                </a:solidFill>
                <a:ea typeface="微软雅黑" panose="020B0503020204020204" pitchFamily="34" charset="-122"/>
              </a:rPr>
              <a:t>第二章 习题 </a:t>
            </a:r>
            <a:r>
              <a:rPr lang="en-US" altLang="zh-CN" sz="3600" b="0">
                <a:solidFill>
                  <a:srgbClr val="FF0000"/>
                </a:solidFill>
                <a:ea typeface="微软雅黑" panose="020B0503020204020204" pitchFamily="34" charset="-122"/>
              </a:rPr>
              <a:t>from 2-1 to 2-8</a:t>
            </a:r>
            <a:endParaRPr lang="en-US" altLang="zh-CN" sz="3600" b="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81C098-283C-BD97-0ED7-CA36C050CF86}"/>
              </a:ext>
            </a:extLst>
          </p:cNvPr>
          <p:cNvSpPr txBox="1"/>
          <p:nvPr/>
        </p:nvSpPr>
        <p:spPr>
          <a:xfrm>
            <a:off x="142040" y="4989641"/>
            <a:ext cx="88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ea typeface="微软雅黑" panose="020B0503020204020204" pitchFamily="34" charset="-122"/>
              </a:rPr>
              <a:t>SPOC1</a:t>
            </a:r>
            <a:r>
              <a:rPr lang="zh-CN" altLang="en-US" sz="3600" dirty="0">
                <a:ea typeface="微软雅黑" panose="020B0503020204020204" pitchFamily="34" charset="-122"/>
              </a:rPr>
              <a:t>第十一周单元测试和作业</a:t>
            </a:r>
            <a:endParaRPr lang="en-US" altLang="zh-CN" sz="3600" dirty="0">
              <a:ea typeface="微软雅黑" panose="020B0503020204020204" pitchFamily="34" charset="-122"/>
            </a:endParaRPr>
          </a:p>
          <a:p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                   (12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8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日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23:30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前完成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)</a:t>
            </a:r>
            <a:endParaRPr lang="zh-CN" altLang="en-US" sz="3600" b="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AE431B-23F9-B398-CABD-8A195ECD1782}"/>
              </a:ext>
            </a:extLst>
          </p:cNvPr>
          <p:cNvSpPr txBox="1"/>
          <p:nvPr/>
        </p:nvSpPr>
        <p:spPr>
          <a:xfrm>
            <a:off x="771640" y="3587300"/>
            <a:ext cx="760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(12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月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日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23:59</a:t>
            </a:r>
            <a:r>
              <a:rPr lang="zh-CN" altLang="en-US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前电子版提交到乐学</a:t>
            </a:r>
            <a:r>
              <a:rPr lang="en-US" altLang="zh-CN" sz="3600" b="0" dirty="0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1318678"/>
      </p:ext>
    </p:extLst>
  </p:cSld>
  <p:clrMapOvr>
    <a:masterClrMapping/>
  </p:clrMapOvr>
  <p:transition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88950" y="4025900"/>
            <a:ext cx="8299450" cy="1563688"/>
            <a:chOff x="192" y="2160"/>
            <a:chExt cx="5228" cy="985"/>
          </a:xfrm>
        </p:grpSpPr>
        <p:sp>
          <p:nvSpPr>
            <p:cNvPr id="1033" name="Text Box 2"/>
            <p:cNvSpPr txBox="1">
              <a:spLocks noChangeArrowheads="1"/>
            </p:cNvSpPr>
            <p:nvPr/>
          </p:nvSpPr>
          <p:spPr bwMode="auto">
            <a:xfrm>
              <a:off x="204" y="2160"/>
              <a:ext cx="33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2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、光子理论对光电效应的解释：</a:t>
              </a:r>
            </a:p>
          </p:txBody>
        </p:sp>
        <p:sp>
          <p:nvSpPr>
            <p:cNvPr id="1034" name="Text Box 3"/>
            <p:cNvSpPr txBox="1">
              <a:spLocks noChangeArrowheads="1"/>
            </p:cNvSpPr>
            <p:nvPr/>
          </p:nvSpPr>
          <p:spPr bwMode="auto">
            <a:xfrm>
              <a:off x="192" y="2544"/>
              <a:ext cx="522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   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光照射金属表面，光子能量被瞬间吸收。频率足够高，电子克服逸出功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A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逃离金属表面。</a:t>
              </a:r>
            </a:p>
          </p:txBody>
        </p:sp>
      </p:grpSp>
      <p:sp>
        <p:nvSpPr>
          <p:cNvPr id="1028" name="Rectangle 21"/>
          <p:cNvSpPr>
            <a:spLocks noChangeArrowheads="1"/>
          </p:cNvSpPr>
          <p:nvPr/>
        </p:nvSpPr>
        <p:spPr bwMode="auto">
          <a:xfrm>
            <a:off x="285750" y="147638"/>
            <a:ext cx="63642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>
                <a:solidFill>
                  <a:srgbClr val="3333CC"/>
                </a:solidFill>
              </a:rPr>
              <a:t>爱因斯坦光子假设和光电效应方程</a:t>
            </a:r>
          </a:p>
        </p:txBody>
      </p:sp>
      <p:sp>
        <p:nvSpPr>
          <p:cNvPr id="1029" name="Rectangle 20"/>
          <p:cNvSpPr>
            <a:spLocks noChangeArrowheads="1"/>
          </p:cNvSpPr>
          <p:nvPr/>
        </p:nvSpPr>
        <p:spPr bwMode="auto">
          <a:xfrm>
            <a:off x="0" y="762000"/>
            <a:ext cx="9144000" cy="76200"/>
          </a:xfrm>
          <a:prstGeom prst="rect">
            <a:avLst/>
          </a:prstGeom>
          <a:gradFill rotWithShape="0">
            <a:gsLst>
              <a:gs pos="0">
                <a:srgbClr val="00CC99"/>
              </a:gs>
              <a:gs pos="100000">
                <a:srgbClr val="00A179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34975" y="1268413"/>
            <a:ext cx="8458200" cy="1944687"/>
            <a:chOff x="158" y="617"/>
            <a:chExt cx="5328" cy="1225"/>
          </a:xfrm>
        </p:grpSpPr>
        <p:graphicFrame>
          <p:nvGraphicFramePr>
            <p:cNvPr id="512005" name="Object 5"/>
            <p:cNvGraphicFramePr>
              <a:graphicFrameLocks noChangeAspect="1"/>
            </p:cNvGraphicFramePr>
            <p:nvPr/>
          </p:nvGraphicFramePr>
          <p:xfrm>
            <a:off x="2336" y="1597"/>
            <a:ext cx="816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82680" imgH="382680" progId="">
                    <p:embed/>
                  </p:oleObj>
                </mc:Choice>
                <mc:Fallback>
                  <p:oleObj name="Equation" r:id="rId2" imgW="1282680" imgH="382680" progId="">
                    <p:embed/>
                    <p:pic>
                      <p:nvPicPr>
                        <p:cNvPr id="5120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1597"/>
                          <a:ext cx="816" cy="2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" name="Text Box 6"/>
            <p:cNvSpPr txBox="1">
              <a:spLocks noChangeArrowheads="1"/>
            </p:cNvSpPr>
            <p:nvPr/>
          </p:nvSpPr>
          <p:spPr bwMode="auto">
            <a:xfrm>
              <a:off x="158" y="617"/>
              <a:ext cx="5328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95000"/>
                </a:lnSpc>
              </a:pPr>
              <a:r>
                <a:rPr kumimoji="1" lang="en-US" altLang="zh-CN" sz="2800" b="1">
                  <a:solidFill>
                    <a:schemeClr val="accent2"/>
                  </a:solidFill>
                </a:rPr>
                <a:t>1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、</a:t>
              </a:r>
              <a:r>
                <a:rPr kumimoji="1" lang="zh-CN" altLang="en-US" sz="2800" b="1">
                  <a:solidFill>
                    <a:srgbClr val="CC3300"/>
                  </a:solidFill>
                </a:rPr>
                <a:t>爱因斯坦假定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：</a:t>
              </a:r>
            </a:p>
          </p:txBody>
        </p:sp>
        <p:sp>
          <p:nvSpPr>
            <p:cNvPr id="1032" name="Text Box 22"/>
            <p:cNvSpPr txBox="1">
              <a:spLocks noChangeArrowheads="1"/>
            </p:cNvSpPr>
            <p:nvPr/>
          </p:nvSpPr>
          <p:spPr bwMode="auto">
            <a:xfrm>
              <a:off x="240" y="911"/>
              <a:ext cx="5138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800" b="1">
                  <a:solidFill>
                    <a:schemeClr val="accent2"/>
                  </a:solidFill>
                </a:rPr>
                <a:t>    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光是以光速</a:t>
              </a:r>
              <a:r>
                <a:rPr kumimoji="1" lang="en-US" altLang="zh-CN" sz="2800" b="1" i="1">
                  <a:solidFill>
                    <a:schemeClr val="accent2"/>
                  </a:solidFill>
                </a:rPr>
                <a:t>c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运动的粒子流，这些粒子称为</a:t>
              </a:r>
              <a:r>
                <a:rPr kumimoji="1" lang="zh-CN" altLang="en-US" sz="2800" b="1">
                  <a:solidFill>
                    <a:srgbClr val="C00000"/>
                  </a:solidFill>
                </a:rPr>
                <a:t>光量子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，简称</a:t>
              </a:r>
              <a:r>
                <a:rPr kumimoji="1" lang="zh-CN" altLang="en-US" sz="2800" b="1">
                  <a:solidFill>
                    <a:srgbClr val="CC3300"/>
                  </a:solidFill>
                </a:rPr>
                <a:t>光子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。每一份光子的能量</a:t>
              </a: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5" name="Picture 15" descr="爱因斯坦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636838"/>
            <a:ext cx="30638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892870"/>
            <a:ext cx="4794250" cy="1608138"/>
            <a:chOff x="240" y="1104"/>
            <a:chExt cx="3020" cy="1013"/>
          </a:xfrm>
        </p:grpSpPr>
        <p:sp>
          <p:nvSpPr>
            <p:cNvPr id="2060" name="Text Box 6"/>
            <p:cNvSpPr txBox="1">
              <a:spLocks noChangeArrowheads="1"/>
            </p:cNvSpPr>
            <p:nvPr/>
          </p:nvSpPr>
          <p:spPr bwMode="auto">
            <a:xfrm>
              <a:off x="240" y="119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rgbClr val="FF0000"/>
                  </a:solidFill>
                </a:rPr>
                <a:t>截止频率</a:t>
              </a:r>
              <a:r>
                <a:rPr kumimoji="1" lang="en-US" altLang="zh-CN" sz="2800" b="1">
                  <a:solidFill>
                    <a:srgbClr val="FF0000"/>
                  </a:solidFill>
                </a:rPr>
                <a:t>(</a:t>
              </a:r>
              <a:r>
                <a:rPr kumimoji="1" lang="zh-CN" altLang="en-US" sz="2800" b="1">
                  <a:solidFill>
                    <a:srgbClr val="FF0000"/>
                  </a:solidFill>
                </a:rPr>
                <a:t>红限频率</a:t>
              </a:r>
              <a:r>
                <a:rPr kumimoji="1" lang="en-US" altLang="zh-CN" sz="2800" b="1">
                  <a:solidFill>
                    <a:srgbClr val="FF0000"/>
                  </a:solidFill>
                </a:rPr>
                <a:t>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04168" name="Object 8"/>
                <p:cNvGraphicFramePr>
                  <a:graphicFrameLocks noChangeAspect="1"/>
                </p:cNvGraphicFramePr>
                <p:nvPr/>
              </p:nvGraphicFramePr>
              <p:xfrm>
                <a:off x="2650" y="1104"/>
                <a:ext cx="610" cy="5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3" imgW="469800" imgH="393480" progId="Equation.DSMT4">
                        <p:embed/>
                      </p:oleObj>
                    </mc:Choice>
                    <mc:Fallback>
                      <p:oleObj name="Equation" r:id="rId3" imgW="469800" imgH="393480" progId="Equation.DSMT4">
                        <p:embed/>
                        <p:pic>
                          <p:nvPicPr>
                            <p:cNvPr id="604168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50" y="1104"/>
                              <a:ext cx="610" cy="51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04168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92531448"/>
                    </p:ext>
                  </p:extLst>
                </p:nvPr>
              </p:nvGraphicFramePr>
              <p:xfrm>
                <a:off x="2650" y="1104"/>
                <a:ext cx="610" cy="51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91" name="Equation" r:id="rId6" imgW="469800" imgH="393480" progId="Equation.DSMT4">
                        <p:embed/>
                      </p:oleObj>
                    </mc:Choice>
                    <mc:Fallback>
                      <p:oleObj name="Equation" r:id="rId6" imgW="469800" imgH="393480" progId="Equation.DSMT4">
                        <p:embed/>
                        <p:pic>
                          <p:nvPicPr>
                            <p:cNvPr id="0" name="Object 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50" y="1104"/>
                              <a:ext cx="610" cy="51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4" name="Rectangle 13"/>
                <p:cNvSpPr>
                  <a:spLocks noChangeArrowheads="1"/>
                </p:cNvSpPr>
                <p:nvPr/>
              </p:nvSpPr>
              <p:spPr bwMode="auto">
                <a:xfrm>
                  <a:off x="336" y="1842"/>
                  <a:ext cx="2924" cy="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kumimoji="1" lang="zh-CN" altLang="en-US" sz="2800" b="1">
                      <a:solidFill>
                        <a:schemeClr val="accent2"/>
                      </a:solidFill>
                      <a:latin typeface="宋体" panose="02010600030101010101" pitchFamily="2" charset="-122"/>
                    </a:rPr>
                    <a:t>当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  <a:ea typeface="黑体" panose="02010609060101010101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𝝂</m:t>
                      </m:r>
                      <m:r>
                        <a:rPr kumimoji="1" lang="zh-CN" alt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＜</m:t>
                      </m:r>
                      <m:sSub>
                        <m:sSubPr>
                          <m:ctrlP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𝝂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800" b="1">
                      <a:solidFill>
                        <a:schemeClr val="accent2"/>
                      </a:solidFill>
                      <a:latin typeface="宋体" panose="02010600030101010101" pitchFamily="2" charset="-122"/>
                    </a:rPr>
                    <a:t>时</a:t>
                  </a:r>
                  <a:r>
                    <a:rPr kumimoji="1" lang="en-US" altLang="zh-CN" sz="2800" b="1">
                      <a:solidFill>
                        <a:schemeClr val="accent2"/>
                      </a:solidFill>
                      <a:latin typeface="宋体" panose="02010600030101010101" pitchFamily="2" charset="-122"/>
                    </a:rPr>
                    <a:t>,</a:t>
                  </a:r>
                  <a:r>
                    <a:rPr kumimoji="1" lang="zh-CN" altLang="en-US" sz="2800" b="1">
                      <a:solidFill>
                        <a:schemeClr val="accent2"/>
                      </a:solidFill>
                      <a:latin typeface="宋体" panose="02010600030101010101" pitchFamily="2" charset="-122"/>
                    </a:rPr>
                    <a:t>不发生光电效应</a:t>
                  </a:r>
                  <a:endParaRPr kumimoji="1" lang="zh-CN" altLang="en-US" sz="2800" b="1">
                    <a:solidFill>
                      <a:schemeClr val="accent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06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" y="1842"/>
                  <a:ext cx="2924" cy="2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760" t="-39437" r="-1971" b="-352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04800" y="609600"/>
            <a:ext cx="9601200" cy="876300"/>
            <a:chOff x="192" y="391"/>
            <a:chExt cx="6048" cy="552"/>
          </a:xfrm>
        </p:grpSpPr>
        <p:sp>
          <p:nvSpPr>
            <p:cNvPr id="2058" name="Text Box 4"/>
            <p:cNvSpPr txBox="1">
              <a:spLocks noChangeArrowheads="1"/>
            </p:cNvSpPr>
            <p:nvPr/>
          </p:nvSpPr>
          <p:spPr bwMode="auto">
            <a:xfrm>
              <a:off x="192" y="487"/>
              <a:ext cx="25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>
                  <a:solidFill>
                    <a:schemeClr val="accent2"/>
                  </a:solidFill>
                </a:rPr>
                <a:t>爱因斯坦光电效应方程：</a:t>
              </a:r>
            </a:p>
          </p:txBody>
        </p:sp>
        <p:sp>
          <p:nvSpPr>
            <p:cNvPr id="2059" name="Text Box 5"/>
            <p:cNvSpPr txBox="1">
              <a:spLocks noChangeArrowheads="1"/>
            </p:cNvSpPr>
            <p:nvPr/>
          </p:nvSpPr>
          <p:spPr bwMode="auto">
            <a:xfrm>
              <a:off x="4512" y="528"/>
              <a:ext cx="17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accent2"/>
                  </a:solidFill>
                </a:rPr>
                <a:t>A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：</a:t>
              </a:r>
              <a:r>
                <a:rPr kumimoji="1" lang="zh-CN" altLang="en-US" sz="2800" b="1">
                  <a:solidFill>
                    <a:srgbClr val="FF0000"/>
                  </a:solidFill>
                </a:rPr>
                <a:t>逸出功</a:t>
              </a:r>
            </a:p>
          </p:txBody>
        </p:sp>
        <p:graphicFrame>
          <p:nvGraphicFramePr>
            <p:cNvPr id="604174" name="Object 14"/>
            <p:cNvGraphicFramePr>
              <a:graphicFrameLocks noChangeAspect="1"/>
            </p:cNvGraphicFramePr>
            <p:nvPr/>
          </p:nvGraphicFramePr>
          <p:xfrm>
            <a:off x="2736" y="391"/>
            <a:ext cx="156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2913840" imgH="1023840" progId="Equation.3">
                    <p:embed/>
                  </p:oleObj>
                </mc:Choice>
                <mc:Fallback>
                  <p:oleObj name="公式" r:id="rId9" imgW="2913840" imgH="1023840" progId="Equation.3">
                    <p:embed/>
                    <p:pic>
                      <p:nvPicPr>
                        <p:cNvPr id="604174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391"/>
                          <a:ext cx="1560" cy="5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81000" y="4114800"/>
            <a:ext cx="5410200" cy="2363788"/>
            <a:chOff x="240" y="2592"/>
            <a:chExt cx="3408" cy="1489"/>
          </a:xfrm>
        </p:grpSpPr>
        <p:sp>
          <p:nvSpPr>
            <p:cNvPr id="2056" name="Rectangle 16"/>
            <p:cNvSpPr>
              <a:spLocks noChangeArrowheads="1"/>
            </p:cNvSpPr>
            <p:nvPr/>
          </p:nvSpPr>
          <p:spPr bwMode="auto">
            <a:xfrm>
              <a:off x="336" y="3216"/>
              <a:ext cx="3175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800" b="1">
                  <a:solidFill>
                    <a:schemeClr val="accent2"/>
                  </a:solidFill>
                  <a:latin typeface="宋体" panose="02010600030101010101" pitchFamily="2" charset="-122"/>
                </a:rPr>
                <a:t>爱因斯坦由于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对光电效应的理论解释和对理论物理学的贡献获得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1921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年诺贝尔物理学奖</a:t>
              </a:r>
            </a:p>
          </p:txBody>
        </p:sp>
        <p:sp>
          <p:nvSpPr>
            <p:cNvPr id="2057" name="Text Box 35"/>
            <p:cNvSpPr txBox="1">
              <a:spLocks noChangeArrowheads="1"/>
            </p:cNvSpPr>
            <p:nvPr/>
          </p:nvSpPr>
          <p:spPr bwMode="auto">
            <a:xfrm>
              <a:off x="240" y="2592"/>
              <a:ext cx="3408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>
                  <a:solidFill>
                    <a:srgbClr val="CC3300"/>
                  </a:solidFill>
                </a:rPr>
                <a:t>1916</a:t>
              </a:r>
              <a:r>
                <a:rPr kumimoji="1" lang="zh-CN" altLang="en-US" sz="2800" b="1">
                  <a:solidFill>
                    <a:srgbClr val="CC3300"/>
                  </a:solidFill>
                </a:rPr>
                <a:t>年密立根（1923年诺贝尔）实验证实了爱因斯坦理论。</a:t>
              </a: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4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04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5"/>
          <p:cNvSpPr txBox="1">
            <a:spLocks noChangeArrowheads="1"/>
          </p:cNvSpPr>
          <p:nvPr/>
        </p:nvSpPr>
        <p:spPr bwMode="auto">
          <a:xfrm>
            <a:off x="179512" y="116632"/>
            <a:ext cx="5700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accent2"/>
                </a:solidFill>
              </a:rPr>
              <a:t>3</a:t>
            </a:r>
            <a:r>
              <a:rPr kumimoji="1" lang="zh-CN" altLang="en-US" sz="2800" b="1">
                <a:solidFill>
                  <a:schemeClr val="accent2"/>
                </a:solidFill>
              </a:rPr>
              <a:t>、光电效应的实验规律</a:t>
            </a: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152400" y="838200"/>
            <a:ext cx="6440488" cy="1114425"/>
            <a:chOff x="48" y="1641"/>
            <a:chExt cx="4057" cy="702"/>
          </a:xfrm>
        </p:grpSpPr>
        <p:sp>
          <p:nvSpPr>
            <p:cNvPr id="3105" name="Text Box 6"/>
            <p:cNvSpPr txBox="1">
              <a:spLocks noChangeArrowheads="1"/>
            </p:cNvSpPr>
            <p:nvPr/>
          </p:nvSpPr>
          <p:spPr bwMode="auto">
            <a:xfrm>
              <a:off x="48" y="1641"/>
              <a:ext cx="33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(1)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、饱和光电流与光强成正比</a:t>
              </a:r>
              <a:endParaRPr kumimoji="1" lang="en-US" altLang="zh-CN" sz="2800" b="1">
                <a:solidFill>
                  <a:schemeClr val="accent2"/>
                </a:solidFill>
              </a:endParaRPr>
            </a:p>
          </p:txBody>
        </p:sp>
        <p:sp>
          <p:nvSpPr>
            <p:cNvPr id="3106" name="Text Box 7"/>
            <p:cNvSpPr txBox="1">
              <a:spLocks noChangeArrowheads="1"/>
            </p:cNvSpPr>
            <p:nvPr/>
          </p:nvSpPr>
          <p:spPr bwMode="auto">
            <a:xfrm>
              <a:off x="144" y="2016"/>
              <a:ext cx="39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/>
                <a:t>饱和光电流</a:t>
              </a:r>
              <a:r>
                <a:rPr kumimoji="1" lang="en-US" altLang="zh-CN" sz="2800" b="1" i="1"/>
                <a:t>i</a:t>
              </a:r>
              <a:r>
                <a:rPr kumimoji="1" lang="en-US" altLang="zh-CN" sz="2800" b="1" i="1" baseline="-25000"/>
                <a:t>m</a:t>
              </a:r>
              <a:r>
                <a:rPr kumimoji="1" lang="zh-CN" altLang="en-US" sz="2800" b="1"/>
                <a:t>仅由</a:t>
              </a:r>
              <a:r>
                <a:rPr kumimoji="1" lang="zh-CN" altLang="zh-CN" sz="2800" b="1"/>
                <a:t>产生的光电子数决定。</a:t>
              </a:r>
              <a:endParaRPr kumimoji="1" lang="zh-CN" altLang="en-US" sz="2800" b="1"/>
            </a:p>
          </p:txBody>
        </p:sp>
      </p:grpSp>
      <p:grpSp>
        <p:nvGrpSpPr>
          <p:cNvPr id="3082" name="Group 8"/>
          <p:cNvGrpSpPr>
            <a:grpSpLocks/>
          </p:cNvGrpSpPr>
          <p:nvPr/>
        </p:nvGrpSpPr>
        <p:grpSpPr bwMode="auto">
          <a:xfrm>
            <a:off x="6167438" y="7938"/>
            <a:ext cx="2976562" cy="2506662"/>
            <a:chOff x="3552" y="2640"/>
            <a:chExt cx="1875" cy="1579"/>
          </a:xfrm>
        </p:grpSpPr>
        <p:sp>
          <p:nvSpPr>
            <p:cNvPr id="3091" name="Line 9"/>
            <p:cNvSpPr>
              <a:spLocks noChangeShapeType="1"/>
            </p:cNvSpPr>
            <p:nvPr/>
          </p:nvSpPr>
          <p:spPr bwMode="auto">
            <a:xfrm>
              <a:off x="3552" y="3932"/>
              <a:ext cx="183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2" name="Line 10"/>
            <p:cNvSpPr>
              <a:spLocks noChangeShapeType="1"/>
            </p:cNvSpPr>
            <p:nvPr/>
          </p:nvSpPr>
          <p:spPr bwMode="auto">
            <a:xfrm flipV="1">
              <a:off x="4149" y="2771"/>
              <a:ext cx="0" cy="116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Line 11"/>
            <p:cNvSpPr>
              <a:spLocks noChangeShapeType="1"/>
            </p:cNvSpPr>
            <p:nvPr/>
          </p:nvSpPr>
          <p:spPr bwMode="auto">
            <a:xfrm>
              <a:off x="4149" y="3452"/>
              <a:ext cx="47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4" name="Line 12"/>
            <p:cNvSpPr>
              <a:spLocks noChangeShapeType="1"/>
            </p:cNvSpPr>
            <p:nvPr/>
          </p:nvSpPr>
          <p:spPr bwMode="auto">
            <a:xfrm>
              <a:off x="4627" y="3452"/>
              <a:ext cx="398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5" name="Line 13"/>
            <p:cNvSpPr>
              <a:spLocks noChangeShapeType="1"/>
            </p:cNvSpPr>
            <p:nvPr/>
          </p:nvSpPr>
          <p:spPr bwMode="auto">
            <a:xfrm>
              <a:off x="4149" y="3172"/>
              <a:ext cx="597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6" name="Line 14"/>
            <p:cNvSpPr>
              <a:spLocks noChangeShapeType="1"/>
            </p:cNvSpPr>
            <p:nvPr/>
          </p:nvSpPr>
          <p:spPr bwMode="auto">
            <a:xfrm>
              <a:off x="4746" y="3172"/>
              <a:ext cx="398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7" name="Freeform 15"/>
            <p:cNvSpPr>
              <a:spLocks/>
            </p:cNvSpPr>
            <p:nvPr/>
          </p:nvSpPr>
          <p:spPr bwMode="auto">
            <a:xfrm>
              <a:off x="3831" y="3452"/>
              <a:ext cx="781" cy="480"/>
            </a:xfrm>
            <a:custGeom>
              <a:avLst/>
              <a:gdLst>
                <a:gd name="T0" fmla="*/ 68 w 942"/>
                <a:gd name="T1" fmla="*/ 0 h 576"/>
                <a:gd name="T2" fmla="*/ 52 w 942"/>
                <a:gd name="T3" fmla="*/ 6 h 576"/>
                <a:gd name="T4" fmla="*/ 28 w 942"/>
                <a:gd name="T5" fmla="*/ 30 h 576"/>
                <a:gd name="T6" fmla="*/ 0 w 942"/>
                <a:gd name="T7" fmla="*/ 44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2"/>
                <a:gd name="T13" fmla="*/ 0 h 576"/>
                <a:gd name="T14" fmla="*/ 942 w 942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2" h="576">
                  <a:moveTo>
                    <a:pt x="942" y="0"/>
                  </a:moveTo>
                  <a:cubicBezTo>
                    <a:pt x="905" y="12"/>
                    <a:pt x="816" y="5"/>
                    <a:pt x="723" y="69"/>
                  </a:cubicBezTo>
                  <a:cubicBezTo>
                    <a:pt x="630" y="133"/>
                    <a:pt x="505" y="299"/>
                    <a:pt x="384" y="384"/>
                  </a:cubicBezTo>
                  <a:cubicBezTo>
                    <a:pt x="263" y="469"/>
                    <a:pt x="132" y="512"/>
                    <a:pt x="0" y="576"/>
                  </a:cubicBezTo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8" name="Freeform 16"/>
            <p:cNvSpPr>
              <a:spLocks/>
            </p:cNvSpPr>
            <p:nvPr/>
          </p:nvSpPr>
          <p:spPr bwMode="auto">
            <a:xfrm>
              <a:off x="3833" y="3172"/>
              <a:ext cx="911" cy="758"/>
            </a:xfrm>
            <a:custGeom>
              <a:avLst/>
              <a:gdLst>
                <a:gd name="T0" fmla="*/ 80 w 1098"/>
                <a:gd name="T1" fmla="*/ 0 h 909"/>
                <a:gd name="T2" fmla="*/ 50 w 1098"/>
                <a:gd name="T3" fmla="*/ 9 h 909"/>
                <a:gd name="T4" fmla="*/ 28 w 1098"/>
                <a:gd name="T5" fmla="*/ 45 h 909"/>
                <a:gd name="T6" fmla="*/ 0 w 1098"/>
                <a:gd name="T7" fmla="*/ 72 h 9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8"/>
                <a:gd name="T13" fmla="*/ 0 h 909"/>
                <a:gd name="T14" fmla="*/ 1098 w 1098"/>
                <a:gd name="T15" fmla="*/ 909 h 9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8" h="909">
                  <a:moveTo>
                    <a:pt x="1098" y="0"/>
                  </a:moveTo>
                  <a:cubicBezTo>
                    <a:pt x="1029" y="19"/>
                    <a:pt x="800" y="18"/>
                    <a:pt x="681" y="114"/>
                  </a:cubicBezTo>
                  <a:cubicBezTo>
                    <a:pt x="562" y="210"/>
                    <a:pt x="494" y="444"/>
                    <a:pt x="381" y="576"/>
                  </a:cubicBezTo>
                  <a:cubicBezTo>
                    <a:pt x="268" y="708"/>
                    <a:pt x="79" y="840"/>
                    <a:pt x="0" y="909"/>
                  </a:cubicBezTo>
                </a:path>
              </a:pathLst>
            </a:cu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9" name="Text Box 17"/>
            <p:cNvSpPr txBox="1">
              <a:spLocks noChangeArrowheads="1"/>
            </p:cNvSpPr>
            <p:nvPr/>
          </p:nvSpPr>
          <p:spPr bwMode="auto">
            <a:xfrm>
              <a:off x="3640" y="3924"/>
              <a:ext cx="3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-U</a:t>
              </a:r>
              <a:r>
                <a:rPr kumimoji="1" lang="en-US" altLang="zh-CN" b="1" i="1" baseline="-25000">
                  <a:solidFill>
                    <a:schemeClr val="accent2"/>
                  </a:solidFill>
                </a:rPr>
                <a:t>c</a:t>
              </a:r>
              <a:endParaRPr kumimoji="1" lang="en-US" altLang="zh-CN" b="1" i="1">
                <a:solidFill>
                  <a:schemeClr val="accent2"/>
                </a:solidFill>
              </a:endParaRPr>
            </a:p>
          </p:txBody>
        </p:sp>
        <p:sp>
          <p:nvSpPr>
            <p:cNvPr id="3100" name="Text Box 18"/>
            <p:cNvSpPr txBox="1">
              <a:spLocks noChangeArrowheads="1"/>
            </p:cNvSpPr>
            <p:nvPr/>
          </p:nvSpPr>
          <p:spPr bwMode="auto">
            <a:xfrm>
              <a:off x="5172" y="392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U</a:t>
              </a:r>
            </a:p>
          </p:txBody>
        </p:sp>
        <p:sp>
          <p:nvSpPr>
            <p:cNvPr id="3101" name="Text Box 19"/>
            <p:cNvSpPr txBox="1">
              <a:spLocks noChangeArrowheads="1"/>
            </p:cNvSpPr>
            <p:nvPr/>
          </p:nvSpPr>
          <p:spPr bwMode="auto">
            <a:xfrm>
              <a:off x="4655" y="316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I</a:t>
              </a:r>
              <a:r>
                <a:rPr kumimoji="1" lang="en-US" altLang="zh-CN" b="1" i="1" baseline="-25000">
                  <a:solidFill>
                    <a:schemeClr val="accent2"/>
                  </a:solidFill>
                </a:rPr>
                <a:t>1</a:t>
              </a:r>
              <a:endParaRPr kumimoji="1" lang="en-US" altLang="zh-CN" b="1" i="1">
                <a:solidFill>
                  <a:schemeClr val="accent2"/>
                </a:solidFill>
              </a:endParaRPr>
            </a:p>
          </p:txBody>
        </p:sp>
        <p:sp>
          <p:nvSpPr>
            <p:cNvPr id="3102" name="Text Box 20"/>
            <p:cNvSpPr txBox="1">
              <a:spLocks noChangeArrowheads="1"/>
            </p:cNvSpPr>
            <p:nvPr/>
          </p:nvSpPr>
          <p:spPr bwMode="auto">
            <a:xfrm>
              <a:off x="4655" y="284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I</a:t>
              </a:r>
              <a:r>
                <a:rPr kumimoji="1" lang="en-US" altLang="zh-CN" b="1" i="1" baseline="-25000">
                  <a:solidFill>
                    <a:schemeClr val="accent2"/>
                  </a:solidFill>
                </a:rPr>
                <a:t>2</a:t>
              </a:r>
              <a:endParaRPr kumimoji="1" lang="en-US" altLang="zh-CN" b="1" i="1">
                <a:solidFill>
                  <a:schemeClr val="accent2"/>
                </a:solidFill>
              </a:endParaRPr>
            </a:p>
          </p:txBody>
        </p:sp>
        <p:sp>
          <p:nvSpPr>
            <p:cNvPr id="3103" name="Text Box 21"/>
            <p:cNvSpPr txBox="1">
              <a:spLocks noChangeArrowheads="1"/>
            </p:cNvSpPr>
            <p:nvPr/>
          </p:nvSpPr>
          <p:spPr bwMode="auto">
            <a:xfrm>
              <a:off x="4039" y="393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3104" name="Text Box 22"/>
            <p:cNvSpPr txBox="1">
              <a:spLocks noChangeArrowheads="1"/>
            </p:cNvSpPr>
            <p:nvPr/>
          </p:nvSpPr>
          <p:spPr bwMode="auto">
            <a:xfrm>
              <a:off x="4706" y="3525"/>
              <a:ext cx="5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 i="1">
                  <a:solidFill>
                    <a:schemeClr val="accent2"/>
                  </a:solidFill>
                </a:rPr>
                <a:t>I</a:t>
              </a:r>
              <a:r>
                <a:rPr kumimoji="1" lang="en-US" altLang="zh-CN" b="1" i="1" baseline="-25000">
                  <a:solidFill>
                    <a:schemeClr val="accent2"/>
                  </a:solidFill>
                </a:rPr>
                <a:t>2</a:t>
              </a:r>
              <a:r>
                <a:rPr kumimoji="1" lang="en-US" altLang="zh-CN" b="1" i="1">
                  <a:solidFill>
                    <a:schemeClr val="accent2"/>
                  </a:solidFill>
                </a:rPr>
                <a:t>&gt;I</a:t>
              </a:r>
              <a:r>
                <a:rPr kumimoji="1" lang="en-US" altLang="zh-CN" b="1" i="1" baseline="-25000">
                  <a:solidFill>
                    <a:schemeClr val="accent2"/>
                  </a:solidFill>
                </a:rPr>
                <a:t>1</a:t>
              </a:r>
              <a:endParaRPr kumimoji="1" lang="en-US" altLang="zh-CN" b="1" i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3077" name="Object 3"/>
            <p:cNvGraphicFramePr>
              <a:graphicFrameLocks noChangeAspect="1"/>
            </p:cNvGraphicFramePr>
            <p:nvPr/>
          </p:nvGraphicFramePr>
          <p:xfrm>
            <a:off x="3897" y="3288"/>
            <a:ext cx="22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95000" imgH="528840" progId="Equation.3">
                    <p:embed/>
                  </p:oleObj>
                </mc:Choice>
                <mc:Fallback>
                  <p:oleObj name="Equation" r:id="rId2" imgW="495000" imgH="528840" progId="Equation.3">
                    <p:embed/>
                    <p:pic>
                      <p:nvPicPr>
                        <p:cNvPr id="307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7" y="3288"/>
                          <a:ext cx="226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8" name="Object 4"/>
            <p:cNvGraphicFramePr>
              <a:graphicFrameLocks noChangeAspect="1"/>
            </p:cNvGraphicFramePr>
            <p:nvPr/>
          </p:nvGraphicFramePr>
          <p:xfrm>
            <a:off x="3880" y="3048"/>
            <a:ext cx="239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28840" imgH="528840" progId="Equation.3">
                    <p:embed/>
                  </p:oleObj>
                </mc:Choice>
                <mc:Fallback>
                  <p:oleObj name="Equation" r:id="rId4" imgW="528840" imgH="528840" progId="Equation.3">
                    <p:embed/>
                    <p:pic>
                      <p:nvPicPr>
                        <p:cNvPr id="307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0" y="3048"/>
                          <a:ext cx="239" cy="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9" name="Object 5"/>
            <p:cNvGraphicFramePr>
              <a:graphicFrameLocks noChangeAspect="1"/>
            </p:cNvGraphicFramePr>
            <p:nvPr/>
          </p:nvGraphicFramePr>
          <p:xfrm>
            <a:off x="3964" y="2640"/>
            <a:ext cx="16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2680" imgH="202680" progId="Equation.3">
                    <p:embed/>
                  </p:oleObj>
                </mc:Choice>
                <mc:Fallback>
                  <p:oleObj name="Equation" r:id="rId6" imgW="112680" imgH="202680" progId="Equation.3">
                    <p:embed/>
                    <p:pic>
                      <p:nvPicPr>
                        <p:cNvPr id="307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4" y="2640"/>
                          <a:ext cx="164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4"/>
          <p:cNvGrpSpPr>
            <a:grpSpLocks/>
          </p:cNvGrpSpPr>
          <p:nvPr/>
        </p:nvGrpSpPr>
        <p:grpSpPr bwMode="auto">
          <a:xfrm>
            <a:off x="152400" y="2133600"/>
            <a:ext cx="8305800" cy="1562100"/>
            <a:chOff x="240" y="1344"/>
            <a:chExt cx="5232" cy="984"/>
          </a:xfrm>
        </p:grpSpPr>
        <p:sp>
          <p:nvSpPr>
            <p:cNvPr id="3089" name="Text Box 26"/>
            <p:cNvSpPr txBox="1">
              <a:spLocks noChangeArrowheads="1"/>
            </p:cNvSpPr>
            <p:nvPr/>
          </p:nvSpPr>
          <p:spPr bwMode="auto">
            <a:xfrm>
              <a:off x="240" y="1344"/>
              <a:ext cx="52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(2)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、截止电压</a:t>
              </a:r>
              <a:r>
                <a:rPr kumimoji="1" lang="en-US" altLang="zh-CN" sz="2800" b="1">
                  <a:solidFill>
                    <a:schemeClr val="accent2"/>
                  </a:solidFill>
                </a:rPr>
                <a:t>U</a:t>
              </a:r>
              <a:r>
                <a:rPr kumimoji="1" lang="en-US" altLang="zh-CN" sz="2800" b="1" baseline="-25000">
                  <a:solidFill>
                    <a:schemeClr val="accent2"/>
                  </a:solidFill>
                </a:rPr>
                <a:t>c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与最大初动能</a:t>
              </a:r>
            </a:p>
          </p:txBody>
        </p:sp>
        <p:graphicFrame>
          <p:nvGraphicFramePr>
            <p:cNvPr id="3076" name="Object 1033"/>
            <p:cNvGraphicFramePr>
              <a:graphicFrameLocks noChangeAspect="1"/>
            </p:cNvGraphicFramePr>
            <p:nvPr/>
          </p:nvGraphicFramePr>
          <p:xfrm>
            <a:off x="4135" y="1776"/>
            <a:ext cx="1248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328840" imgH="1023840" progId="Equation.3">
                    <p:embed/>
                  </p:oleObj>
                </mc:Choice>
                <mc:Fallback>
                  <p:oleObj name="Equation" r:id="rId8" imgW="2328840" imgH="1023840" progId="Equation.3">
                    <p:embed/>
                    <p:pic>
                      <p:nvPicPr>
                        <p:cNvPr id="3076" name="Object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5" y="1776"/>
                          <a:ext cx="1248" cy="5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0" name="Text Box 3"/>
            <p:cNvSpPr txBox="1">
              <a:spLocks noChangeArrowheads="1"/>
            </p:cNvSpPr>
            <p:nvPr/>
          </p:nvSpPr>
          <p:spPr bwMode="auto">
            <a:xfrm>
              <a:off x="288" y="1728"/>
              <a:ext cx="371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/>
                <a:t>反向截止电压用来抵销电子初动能</a:t>
              </a:r>
            </a:p>
            <a:p>
              <a:pPr eaLnBrk="1" hangingPunct="1"/>
              <a:r>
                <a:rPr kumimoji="1" lang="zh-CN" altLang="en-US" sz="2800" b="1"/>
                <a:t>最大初动能取决于入射光频和逸出功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88" name="Text Box 27"/>
              <p:cNvSpPr txBox="1">
                <a:spLocks noChangeArrowheads="1"/>
              </p:cNvSpPr>
              <p:nvPr/>
            </p:nvSpPr>
            <p:spPr bwMode="auto">
              <a:xfrm>
                <a:off x="179512" y="5805264"/>
                <a:ext cx="8700295" cy="9638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800" b="1">
                    <a:solidFill>
                      <a:schemeClr val="accent2"/>
                    </a:solidFill>
                  </a:rPr>
                  <a:t>(4)、无论光强怎样微弱，光电子几乎是立即发射的，弛豫时间不超过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kumimoji="1" lang="en-US" altLang="zh-CN" sz="2800" b="1">
                    <a:solidFill>
                      <a:schemeClr val="accent2"/>
                    </a:solidFill>
                  </a:rPr>
                  <a:t>s</a:t>
                </a:r>
                <a:endParaRPr kumimoji="1" lang="zh-CN" altLang="en-US" sz="2800" b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8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5805264"/>
                <a:ext cx="8700295" cy="963854"/>
              </a:xfrm>
              <a:prstGeom prst="rect">
                <a:avLst/>
              </a:prstGeom>
              <a:blipFill rotWithShape="0">
                <a:blip r:embed="rId11"/>
                <a:stretch>
                  <a:fillRect l="-1401" t="-7595" b="-177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1065"/>
          <p:cNvGrpSpPr>
            <a:grpSpLocks/>
          </p:cNvGrpSpPr>
          <p:nvPr/>
        </p:nvGrpSpPr>
        <p:grpSpPr bwMode="auto">
          <a:xfrm>
            <a:off x="152400" y="3717032"/>
            <a:ext cx="8305800" cy="1128713"/>
            <a:chOff x="288" y="2352"/>
            <a:chExt cx="5232" cy="711"/>
          </a:xfrm>
        </p:grpSpPr>
        <p:sp>
          <p:nvSpPr>
            <p:cNvPr id="3086" name="Text Box 26"/>
            <p:cNvSpPr txBox="1">
              <a:spLocks noChangeArrowheads="1"/>
            </p:cNvSpPr>
            <p:nvPr/>
          </p:nvSpPr>
          <p:spPr bwMode="auto">
            <a:xfrm>
              <a:off x="288" y="2400"/>
              <a:ext cx="52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accent2"/>
                  </a:solidFill>
                </a:rPr>
                <a:t>(3)</a:t>
              </a:r>
              <a:r>
                <a:rPr kumimoji="1" lang="zh-CN" altLang="en-US" sz="2800" b="1">
                  <a:solidFill>
                    <a:schemeClr val="accent2"/>
                  </a:solidFill>
                </a:rPr>
                <a:t>、截止频率等效于逸出功</a:t>
              </a:r>
              <a:endParaRPr kumimoji="1" lang="en-US" altLang="zh-CN" sz="2800" b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3168" y="2352"/>
            <a:ext cx="912" cy="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07960" imgH="228600" progId="">
                    <p:embed/>
                  </p:oleObj>
                </mc:Choice>
                <mc:Fallback>
                  <p:oleObj name="Equation" r:id="rId12" imgW="507960" imgH="228600" progId="">
                    <p:embed/>
                    <p:pic>
                      <p:nvPicPr>
                        <p:cNvPr id="30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2352"/>
                          <a:ext cx="912" cy="4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7" name="Text Box 27"/>
            <p:cNvSpPr txBox="1">
              <a:spLocks noChangeArrowheads="1"/>
            </p:cNvSpPr>
            <p:nvPr/>
          </p:nvSpPr>
          <p:spPr bwMode="auto">
            <a:xfrm>
              <a:off x="384" y="2736"/>
              <a:ext cx="465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/>
                <a:t>光子能量必须大于逸出功才能使光电子逸出</a:t>
              </a:r>
            </a:p>
          </p:txBody>
        </p:sp>
      </p:grpSp>
      <p:graphicFrame>
        <p:nvGraphicFramePr>
          <p:cNvPr id="35" name="Object 1060"/>
          <p:cNvGraphicFramePr>
            <a:graphicFrameLocks noChangeAspect="1"/>
          </p:cNvGraphicFramePr>
          <p:nvPr/>
        </p:nvGraphicFramePr>
        <p:xfrm>
          <a:off x="2405062" y="4848572"/>
          <a:ext cx="38004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60160" imgH="393480" progId="Equation.DSMT4">
                  <p:embed/>
                </p:oleObj>
              </mc:Choice>
              <mc:Fallback>
                <p:oleObj name="Equation" r:id="rId14" imgW="1460160" imgH="393480" progId="Equation.DSMT4">
                  <p:embed/>
                  <p:pic>
                    <p:nvPicPr>
                      <p:cNvPr id="35" name="Object 1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2" y="4848572"/>
                        <a:ext cx="380047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2"/>
          <p:cNvSpPr txBox="1">
            <a:spLocks noChangeArrowheads="1"/>
          </p:cNvSpPr>
          <p:nvPr/>
        </p:nvSpPr>
        <p:spPr bwMode="auto">
          <a:xfrm>
            <a:off x="395288" y="333375"/>
            <a:ext cx="8424862" cy="1373188"/>
          </a:xfrm>
          <a:prstGeom prst="rect">
            <a:avLst/>
          </a:prstGeom>
          <a:solidFill>
            <a:srgbClr val="FFE7E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800" b="1">
                <a:solidFill>
                  <a:srgbClr val="3333CC"/>
                </a:solidFill>
              </a:rPr>
              <a:t>例</a:t>
            </a:r>
            <a:r>
              <a:rPr lang="en-US" altLang="zh-CN" sz="2800" b="1">
                <a:solidFill>
                  <a:srgbClr val="3333CC"/>
                </a:solidFill>
              </a:rPr>
              <a:t>12-1  </a:t>
            </a:r>
            <a:r>
              <a:rPr lang="zh-CN" altLang="en-US" sz="2800" b="1">
                <a:solidFill>
                  <a:srgbClr val="3333CC"/>
                </a:solidFill>
              </a:rPr>
              <a:t>用波长为</a:t>
            </a:r>
            <a:r>
              <a:rPr lang="en-US" altLang="zh-CN" sz="2800" b="1">
                <a:solidFill>
                  <a:srgbClr val="3333CC"/>
                </a:solidFill>
              </a:rPr>
              <a:t>200nm</a:t>
            </a:r>
            <a:r>
              <a:rPr lang="zh-CN" altLang="en-US" sz="2800" b="1">
                <a:solidFill>
                  <a:srgbClr val="3333CC"/>
                </a:solidFill>
              </a:rPr>
              <a:t>的单色光照射在金属铝的表面上，已知铝的逸出功为</a:t>
            </a:r>
            <a:r>
              <a:rPr lang="en-US" altLang="zh-CN" sz="2800" b="1">
                <a:solidFill>
                  <a:srgbClr val="3333CC"/>
                </a:solidFill>
              </a:rPr>
              <a:t>4.2eV,</a:t>
            </a:r>
            <a:r>
              <a:rPr lang="zh-CN" altLang="en-US" sz="2800" b="1">
                <a:solidFill>
                  <a:srgbClr val="3333CC"/>
                </a:solidFill>
              </a:rPr>
              <a:t>求</a:t>
            </a:r>
            <a:r>
              <a:rPr lang="en-US" altLang="zh-CN" sz="2800" b="1">
                <a:solidFill>
                  <a:srgbClr val="3333CC"/>
                </a:solidFill>
              </a:rPr>
              <a:t>: </a:t>
            </a:r>
            <a:r>
              <a:rPr lang="zh-CN" altLang="en-US" sz="2800" b="1">
                <a:solidFill>
                  <a:srgbClr val="3333CC"/>
                </a:solidFill>
              </a:rPr>
              <a:t>（</a:t>
            </a:r>
            <a:r>
              <a:rPr lang="en-US" altLang="zh-CN" sz="2800" b="1">
                <a:solidFill>
                  <a:srgbClr val="3333CC"/>
                </a:solidFill>
              </a:rPr>
              <a:t>1</a:t>
            </a:r>
            <a:r>
              <a:rPr lang="zh-CN" altLang="en-US" sz="2800" b="1">
                <a:solidFill>
                  <a:srgbClr val="3333CC"/>
                </a:solidFill>
              </a:rPr>
              <a:t>）光电子的最大动能</a:t>
            </a:r>
            <a:r>
              <a:rPr lang="en-US" altLang="zh-CN" sz="2800" b="1">
                <a:solidFill>
                  <a:srgbClr val="3333CC"/>
                </a:solidFill>
              </a:rPr>
              <a:t>;</a:t>
            </a:r>
            <a:r>
              <a:rPr lang="zh-CN" altLang="en-US" sz="2800" b="1">
                <a:solidFill>
                  <a:srgbClr val="3333CC"/>
                </a:solidFill>
              </a:rPr>
              <a:t>（</a:t>
            </a:r>
            <a:r>
              <a:rPr lang="en-US" altLang="zh-CN" sz="2800" b="1">
                <a:solidFill>
                  <a:srgbClr val="3333CC"/>
                </a:solidFill>
              </a:rPr>
              <a:t>2</a:t>
            </a:r>
            <a:r>
              <a:rPr lang="zh-CN" altLang="en-US" sz="2800" b="1">
                <a:solidFill>
                  <a:srgbClr val="3333CC"/>
                </a:solidFill>
              </a:rPr>
              <a:t>）截止电压；（</a:t>
            </a:r>
            <a:r>
              <a:rPr lang="en-US" altLang="zh-CN" sz="2800" b="1">
                <a:solidFill>
                  <a:srgbClr val="3333CC"/>
                </a:solidFill>
              </a:rPr>
              <a:t>3</a:t>
            </a:r>
            <a:r>
              <a:rPr lang="zh-CN" altLang="en-US" sz="2800" b="1">
                <a:solidFill>
                  <a:srgbClr val="3333CC"/>
                </a:solidFill>
              </a:rPr>
              <a:t>）铝的截止波长。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28600" y="1752600"/>
            <a:ext cx="8686800" cy="1828800"/>
            <a:chOff x="144" y="1104"/>
            <a:chExt cx="5472" cy="1152"/>
          </a:xfrm>
        </p:grpSpPr>
        <p:sp>
          <p:nvSpPr>
            <p:cNvPr id="4109" name="Text Box 3"/>
            <p:cNvSpPr txBox="1">
              <a:spLocks noChangeArrowheads="1"/>
            </p:cNvSpPr>
            <p:nvPr/>
          </p:nvSpPr>
          <p:spPr bwMode="auto">
            <a:xfrm>
              <a:off x="240" y="1104"/>
              <a:ext cx="5307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</a:rPr>
                <a:t>解  （</a:t>
              </a:r>
              <a:r>
                <a:rPr lang="en-US" altLang="zh-CN" sz="2800" b="1">
                  <a:solidFill>
                    <a:srgbClr val="3333CC"/>
                  </a:solidFill>
                </a:rPr>
                <a:t>1</a:t>
              </a:r>
              <a:r>
                <a:rPr lang="zh-CN" altLang="en-US" sz="2800" b="1">
                  <a:solidFill>
                    <a:srgbClr val="3333CC"/>
                  </a:solidFill>
                </a:rPr>
                <a:t>）根据爱因斯坦光电效应方程，光电子的最大动能为</a:t>
              </a:r>
            </a:p>
          </p:txBody>
        </p:sp>
        <p:graphicFrame>
          <p:nvGraphicFramePr>
            <p:cNvPr id="565253" name="Object 5"/>
            <p:cNvGraphicFramePr>
              <a:graphicFrameLocks noChangeAspect="1"/>
            </p:cNvGraphicFramePr>
            <p:nvPr/>
          </p:nvGraphicFramePr>
          <p:xfrm>
            <a:off x="144" y="1632"/>
            <a:ext cx="2092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523339" imgH="406224" progId="Equation.3">
                    <p:embed/>
                  </p:oleObj>
                </mc:Choice>
                <mc:Fallback>
                  <p:oleObj name="公式" r:id="rId2" imgW="1523339" imgH="406224" progId="Equation.3">
                    <p:embed/>
                    <p:pic>
                      <p:nvPicPr>
                        <p:cNvPr id="56525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1632"/>
                          <a:ext cx="2092" cy="5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5255" name="Object 7"/>
            <p:cNvGraphicFramePr>
              <a:graphicFrameLocks noChangeAspect="1"/>
            </p:cNvGraphicFramePr>
            <p:nvPr/>
          </p:nvGraphicFramePr>
          <p:xfrm>
            <a:off x="2256" y="1621"/>
            <a:ext cx="3360" cy="6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400300" imgH="419100" progId="Equation.3">
                    <p:embed/>
                  </p:oleObj>
                </mc:Choice>
                <mc:Fallback>
                  <p:oleObj name="公式" r:id="rId4" imgW="2400300" imgH="419100" progId="Equation.3">
                    <p:embed/>
                    <p:pic>
                      <p:nvPicPr>
                        <p:cNvPr id="56525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1621"/>
                          <a:ext cx="3360" cy="6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04800" y="3824288"/>
            <a:ext cx="7437438" cy="1073150"/>
            <a:chOff x="192" y="2409"/>
            <a:chExt cx="4685" cy="676"/>
          </a:xfrm>
        </p:grpSpPr>
        <p:sp>
          <p:nvSpPr>
            <p:cNvPr id="4108" name="Text Box 8"/>
            <p:cNvSpPr txBox="1">
              <a:spLocks noChangeArrowheads="1"/>
            </p:cNvSpPr>
            <p:nvPr/>
          </p:nvSpPr>
          <p:spPr bwMode="auto">
            <a:xfrm>
              <a:off x="192" y="2566"/>
              <a:ext cx="222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</a:rPr>
                <a:t>（</a:t>
              </a:r>
              <a:r>
                <a:rPr lang="en-US" altLang="zh-CN" sz="2800" b="1">
                  <a:solidFill>
                    <a:srgbClr val="3333CC"/>
                  </a:solidFill>
                </a:rPr>
                <a:t>2</a:t>
              </a:r>
              <a:r>
                <a:rPr lang="zh-CN" altLang="en-US" sz="2800" b="1">
                  <a:solidFill>
                    <a:srgbClr val="3333CC"/>
                  </a:solidFill>
                </a:rPr>
                <a:t>）截止电压为</a:t>
              </a:r>
            </a:p>
          </p:txBody>
        </p:sp>
        <p:graphicFrame>
          <p:nvGraphicFramePr>
            <p:cNvPr id="565257" name="Object 9"/>
            <p:cNvGraphicFramePr>
              <a:graphicFrameLocks noChangeAspect="1"/>
            </p:cNvGraphicFramePr>
            <p:nvPr/>
          </p:nvGraphicFramePr>
          <p:xfrm>
            <a:off x="2064" y="2409"/>
            <a:ext cx="2813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485255" imgH="406224" progId="Equation.3">
                    <p:embed/>
                  </p:oleObj>
                </mc:Choice>
                <mc:Fallback>
                  <p:oleObj name="公式" r:id="rId6" imgW="1485255" imgH="406224" progId="Equation.3">
                    <p:embed/>
                    <p:pic>
                      <p:nvPicPr>
                        <p:cNvPr id="56525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409"/>
                          <a:ext cx="2813" cy="6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76200" y="4897438"/>
            <a:ext cx="8763000" cy="1808162"/>
            <a:chOff x="48" y="2928"/>
            <a:chExt cx="5520" cy="1139"/>
          </a:xfrm>
        </p:grpSpPr>
        <p:sp>
          <p:nvSpPr>
            <p:cNvPr id="4107" name="Text Box 2"/>
            <p:cNvSpPr txBox="1">
              <a:spLocks noChangeArrowheads="1"/>
            </p:cNvSpPr>
            <p:nvPr/>
          </p:nvSpPr>
          <p:spPr bwMode="auto">
            <a:xfrm>
              <a:off x="192" y="2928"/>
              <a:ext cx="48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solidFill>
                    <a:srgbClr val="3333CC"/>
                  </a:solidFill>
                </a:rPr>
                <a:t>（</a:t>
              </a:r>
              <a:r>
                <a:rPr lang="en-US" altLang="zh-CN" sz="2800" b="1">
                  <a:solidFill>
                    <a:srgbClr val="3333CC"/>
                  </a:solidFill>
                </a:rPr>
                <a:t>3</a:t>
              </a:r>
              <a:r>
                <a:rPr lang="zh-CN" altLang="en-US" sz="2800" b="1">
                  <a:solidFill>
                    <a:srgbClr val="3333CC"/>
                  </a:solidFill>
                </a:rPr>
                <a:t>）截止波长为</a:t>
              </a:r>
            </a:p>
          </p:txBody>
        </p:sp>
        <p:graphicFrame>
          <p:nvGraphicFramePr>
            <p:cNvPr id="566276" name="Object 4"/>
            <p:cNvGraphicFramePr>
              <a:graphicFrameLocks noChangeAspect="1"/>
            </p:cNvGraphicFramePr>
            <p:nvPr/>
          </p:nvGraphicFramePr>
          <p:xfrm>
            <a:off x="48" y="3336"/>
            <a:ext cx="1618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850531" imgH="431613" progId="Equation.3">
                    <p:embed/>
                  </p:oleObj>
                </mc:Choice>
                <mc:Fallback>
                  <p:oleObj name="公式" r:id="rId8" imgW="850531" imgH="431613" progId="Equation.3">
                    <p:embed/>
                    <p:pic>
                      <p:nvPicPr>
                        <p:cNvPr id="56627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3336"/>
                          <a:ext cx="1618" cy="7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6278" name="Object 6"/>
            <p:cNvGraphicFramePr>
              <a:graphicFrameLocks noChangeAspect="1"/>
            </p:cNvGraphicFramePr>
            <p:nvPr/>
          </p:nvGraphicFramePr>
          <p:xfrm>
            <a:off x="1680" y="3360"/>
            <a:ext cx="3888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933700" imgH="419100" progId="Equation.3">
                    <p:embed/>
                  </p:oleObj>
                </mc:Choice>
                <mc:Fallback>
                  <p:oleObj name="公式" r:id="rId10" imgW="2933700" imgH="419100" progId="Equation.3">
                    <p:embed/>
                    <p:pic>
                      <p:nvPicPr>
                        <p:cNvPr id="56627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60"/>
                          <a:ext cx="3888" cy="5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0" name="Group 1026"/>
          <p:cNvGrpSpPr>
            <a:grpSpLocks/>
          </p:cNvGrpSpPr>
          <p:nvPr/>
        </p:nvGrpSpPr>
        <p:grpSpPr bwMode="auto">
          <a:xfrm>
            <a:off x="152400" y="57150"/>
            <a:ext cx="8839200" cy="1844675"/>
            <a:chOff x="96" y="95"/>
            <a:chExt cx="5568" cy="1162"/>
          </a:xfrm>
        </p:grpSpPr>
        <p:sp>
          <p:nvSpPr>
            <p:cNvPr id="5135" name="Text Box 1027"/>
            <p:cNvSpPr txBox="1">
              <a:spLocks noChangeArrowheads="1"/>
            </p:cNvSpPr>
            <p:nvPr/>
          </p:nvSpPr>
          <p:spPr bwMode="auto">
            <a:xfrm>
              <a:off x="96" y="95"/>
              <a:ext cx="5568" cy="1162"/>
            </a:xfrm>
            <a:prstGeom prst="rect">
              <a:avLst/>
            </a:prstGeom>
            <a:solidFill>
              <a:srgbClr val="FF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solidFill>
                    <a:schemeClr val="accent2"/>
                  </a:solidFill>
                </a:rPr>
                <a:t>例</a:t>
              </a:r>
              <a:r>
                <a:rPr kumimoji="1" lang="en-US" altLang="zh-CN" sz="3200" b="1">
                  <a:solidFill>
                    <a:schemeClr val="accent2"/>
                  </a:solidFill>
                </a:rPr>
                <a:t>2</a:t>
              </a:r>
              <a:r>
                <a:rPr kumimoji="1" lang="zh-CN" altLang="en-US" sz="3200" b="1">
                  <a:solidFill>
                    <a:schemeClr val="accent2"/>
                  </a:solidFill>
                </a:rPr>
                <a:t>：</a:t>
              </a:r>
              <a:r>
                <a:rPr kumimoji="1" lang="zh-CN" altLang="en-US" sz="3200" b="1"/>
                <a:t> </a:t>
              </a:r>
              <a:r>
                <a:rPr kumimoji="1" lang="zh-CN" altLang="en-US" sz="3200" b="1">
                  <a:solidFill>
                    <a:schemeClr val="accent2"/>
                  </a:solidFill>
                </a:rPr>
                <a:t>钾的红限波长                                 ，              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solidFill>
                    <a:schemeClr val="accent2"/>
                  </a:solidFill>
                </a:rPr>
                <a:t>     求钾的逸出功</a:t>
              </a:r>
              <a:r>
                <a:rPr kumimoji="1" lang="en-US" altLang="zh-CN" sz="3200" b="1">
                  <a:solidFill>
                    <a:schemeClr val="accent2"/>
                  </a:solidFill>
                </a:rPr>
                <a:t>, </a:t>
              </a:r>
              <a:r>
                <a:rPr kumimoji="1" lang="zh-CN" altLang="en-US" sz="3200" b="1">
                  <a:solidFill>
                    <a:schemeClr val="accent2"/>
                  </a:solidFill>
                </a:rPr>
                <a:t>在波长                                               </a:t>
              </a:r>
            </a:p>
            <a:p>
              <a:pPr eaLnBrk="1" hangingPunct="1">
                <a:lnSpc>
                  <a:spcPct val="120000"/>
                </a:lnSpc>
              </a:pPr>
              <a:r>
                <a:rPr kumimoji="1" lang="zh-CN" altLang="en-US" sz="3200" b="1">
                  <a:solidFill>
                    <a:schemeClr val="accent2"/>
                  </a:solidFill>
                </a:rPr>
                <a:t>     的紫外光照射下</a:t>
              </a:r>
              <a:r>
                <a:rPr kumimoji="1" lang="en-US" altLang="zh-CN" sz="3200" b="1">
                  <a:solidFill>
                    <a:schemeClr val="accent2"/>
                  </a:solidFill>
                </a:rPr>
                <a:t>,</a:t>
              </a:r>
              <a:r>
                <a:rPr kumimoji="1" lang="zh-CN" altLang="en-US" sz="3200" b="1">
                  <a:solidFill>
                    <a:schemeClr val="accent2"/>
                  </a:solidFill>
                </a:rPr>
                <a:t>钾的截止电势差为多少</a:t>
              </a:r>
              <a:r>
                <a:rPr kumimoji="1" lang="en-US" altLang="zh-CN" sz="3200" b="1">
                  <a:solidFill>
                    <a:schemeClr val="accent2"/>
                  </a:solidFill>
                </a:rPr>
                <a:t>?</a:t>
              </a:r>
            </a:p>
          </p:txBody>
        </p:sp>
        <p:graphicFrame>
          <p:nvGraphicFramePr>
            <p:cNvPr id="5128" name="Object 1028"/>
            <p:cNvGraphicFramePr>
              <a:graphicFrameLocks noChangeAspect="1"/>
            </p:cNvGraphicFramePr>
            <p:nvPr/>
          </p:nvGraphicFramePr>
          <p:xfrm>
            <a:off x="2448" y="96"/>
            <a:ext cx="1920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05000" imgH="270000" progId="Equation.3">
                    <p:embed/>
                  </p:oleObj>
                </mc:Choice>
                <mc:Fallback>
                  <p:oleObj name="Equation" r:id="rId2" imgW="1305000" imgH="270000" progId="Equation.3">
                    <p:embed/>
                    <p:pic>
                      <p:nvPicPr>
                        <p:cNvPr id="5128" name="Object 10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96"/>
                          <a:ext cx="1920" cy="412"/>
                        </a:xfrm>
                        <a:prstGeom prst="rect">
                          <a:avLst/>
                        </a:prstGeom>
                        <a:solidFill>
                          <a:srgbClr val="FFF3F3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9" name="Object 1029"/>
            <p:cNvGraphicFramePr>
              <a:graphicFrameLocks noChangeAspect="1"/>
            </p:cNvGraphicFramePr>
            <p:nvPr/>
          </p:nvGraphicFramePr>
          <p:xfrm>
            <a:off x="2966" y="496"/>
            <a:ext cx="1690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48840" imgH="225000" progId="Equation.3">
                    <p:embed/>
                  </p:oleObj>
                </mc:Choice>
                <mc:Fallback>
                  <p:oleObj name="Equation" r:id="rId4" imgW="1248840" imgH="225000" progId="Equation.3">
                    <p:embed/>
                    <p:pic>
                      <p:nvPicPr>
                        <p:cNvPr id="5129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6" y="496"/>
                          <a:ext cx="1690" cy="368"/>
                        </a:xfrm>
                        <a:prstGeom prst="rect">
                          <a:avLst/>
                        </a:prstGeom>
                        <a:solidFill>
                          <a:srgbClr val="FFF3F3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04800" y="2190750"/>
            <a:ext cx="8143875" cy="1085850"/>
            <a:chOff x="192" y="1380"/>
            <a:chExt cx="5130" cy="684"/>
          </a:xfrm>
        </p:grpSpPr>
        <p:sp>
          <p:nvSpPr>
            <p:cNvPr id="5134" name="Text Box 1030"/>
            <p:cNvSpPr txBox="1">
              <a:spLocks noChangeArrowheads="1"/>
            </p:cNvSpPr>
            <p:nvPr/>
          </p:nvSpPr>
          <p:spPr bwMode="auto">
            <a:xfrm>
              <a:off x="192" y="1555"/>
              <a:ext cx="74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solidFill>
                    <a:schemeClr val="accent2"/>
                  </a:solidFill>
                </a:rPr>
                <a:t>解  </a:t>
              </a:r>
              <a:r>
                <a:rPr kumimoji="1" lang="en-US" altLang="zh-CN" b="1">
                  <a:solidFill>
                    <a:schemeClr val="accent2"/>
                  </a:solidFill>
                </a:rPr>
                <a:t>1)</a:t>
              </a:r>
              <a:r>
                <a:rPr kumimoji="1" lang="en-US" altLang="zh-CN">
                  <a:solidFill>
                    <a:schemeClr val="accent2"/>
                  </a:solidFill>
                </a:rPr>
                <a:t> </a:t>
              </a:r>
            </a:p>
          </p:txBody>
        </p:sp>
        <p:graphicFrame>
          <p:nvGraphicFramePr>
            <p:cNvPr id="520199" name="Object 1031"/>
            <p:cNvGraphicFramePr>
              <a:graphicFrameLocks noChangeAspect="1"/>
            </p:cNvGraphicFramePr>
            <p:nvPr/>
          </p:nvGraphicFramePr>
          <p:xfrm>
            <a:off x="859" y="1380"/>
            <a:ext cx="2927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95000" imgH="483840" progId="Equation.3">
                    <p:embed/>
                  </p:oleObj>
                </mc:Choice>
                <mc:Fallback>
                  <p:oleObj name="Equation" r:id="rId6" imgW="2295000" imgH="483840" progId="Equation.3">
                    <p:embed/>
                    <p:pic>
                      <p:nvPicPr>
                        <p:cNvPr id="520199" name="Object 10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9" y="1380"/>
                          <a:ext cx="2927" cy="6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0200" name="Object 1032"/>
            <p:cNvGraphicFramePr>
              <a:graphicFrameLocks noChangeAspect="1"/>
            </p:cNvGraphicFramePr>
            <p:nvPr/>
          </p:nvGraphicFramePr>
          <p:xfrm>
            <a:off x="3845" y="1537"/>
            <a:ext cx="1477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25000" imgH="225000" progId="Equation.3">
                    <p:embed/>
                  </p:oleObj>
                </mc:Choice>
                <mc:Fallback>
                  <p:oleObj name="Equation" r:id="rId8" imgW="1125000" imgH="225000" progId="Equation.3">
                    <p:embed/>
                    <p:pic>
                      <p:nvPicPr>
                        <p:cNvPr id="52020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5" y="1537"/>
                          <a:ext cx="1477" cy="3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52400" y="3778250"/>
            <a:ext cx="8731250" cy="2535238"/>
            <a:chOff x="96" y="2380"/>
            <a:chExt cx="5500" cy="1597"/>
          </a:xfrm>
        </p:grpSpPr>
        <p:sp>
          <p:nvSpPr>
            <p:cNvPr id="5133" name="Text Box 1033"/>
            <p:cNvSpPr txBox="1">
              <a:spLocks noChangeArrowheads="1"/>
            </p:cNvSpPr>
            <p:nvPr/>
          </p:nvSpPr>
          <p:spPr bwMode="auto">
            <a:xfrm>
              <a:off x="588" y="2572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</a:rPr>
                <a:t>2)</a:t>
              </a:r>
            </a:p>
          </p:txBody>
        </p:sp>
        <p:graphicFrame>
          <p:nvGraphicFramePr>
            <p:cNvPr id="520202" name="Object 1034"/>
            <p:cNvGraphicFramePr>
              <a:graphicFrameLocks noChangeAspect="1"/>
            </p:cNvGraphicFramePr>
            <p:nvPr/>
          </p:nvGraphicFramePr>
          <p:xfrm>
            <a:off x="1104" y="2380"/>
            <a:ext cx="1366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978840" imgH="450000" progId="Equation.3">
                    <p:embed/>
                  </p:oleObj>
                </mc:Choice>
                <mc:Fallback>
                  <p:oleObj name="Equation" r:id="rId10" imgW="978840" imgH="450000" progId="Equation.3">
                    <p:embed/>
                    <p:pic>
                      <p:nvPicPr>
                        <p:cNvPr id="520202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380"/>
                          <a:ext cx="1366" cy="6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0203" name="Object 1035"/>
            <p:cNvGraphicFramePr>
              <a:graphicFrameLocks noChangeAspect="1"/>
            </p:cNvGraphicFramePr>
            <p:nvPr/>
          </p:nvGraphicFramePr>
          <p:xfrm>
            <a:off x="2976" y="2380"/>
            <a:ext cx="1711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215000" imgH="450000" progId="Equation.3">
                    <p:embed/>
                  </p:oleObj>
                </mc:Choice>
                <mc:Fallback>
                  <p:oleObj name="Equation" r:id="rId12" imgW="1215000" imgH="450000" progId="Equation.3">
                    <p:embed/>
                    <p:pic>
                      <p:nvPicPr>
                        <p:cNvPr id="520203" name="Object 10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380"/>
                          <a:ext cx="1711" cy="6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0204" name="Object 1036"/>
            <p:cNvGraphicFramePr>
              <a:graphicFrameLocks noChangeAspect="1"/>
            </p:cNvGraphicFramePr>
            <p:nvPr/>
          </p:nvGraphicFramePr>
          <p:xfrm>
            <a:off x="96" y="3263"/>
            <a:ext cx="3360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733840" imgH="483840" progId="Equation.3">
                    <p:embed/>
                  </p:oleObj>
                </mc:Choice>
                <mc:Fallback>
                  <p:oleObj name="Equation" r:id="rId14" imgW="2733840" imgH="483840" progId="Equation.3">
                    <p:embed/>
                    <p:pic>
                      <p:nvPicPr>
                        <p:cNvPr id="520204" name="Object 10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3263"/>
                          <a:ext cx="3360" cy="7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0205" name="Object 1037"/>
            <p:cNvGraphicFramePr>
              <a:graphicFrameLocks noChangeAspect="1"/>
            </p:cNvGraphicFramePr>
            <p:nvPr/>
          </p:nvGraphicFramePr>
          <p:xfrm>
            <a:off x="3477" y="3288"/>
            <a:ext cx="2119" cy="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665000" imgH="483840" progId="Equation.3">
                    <p:embed/>
                  </p:oleObj>
                </mc:Choice>
                <mc:Fallback>
                  <p:oleObj name="Equation" r:id="rId16" imgW="1665000" imgH="483840" progId="Equation.3">
                    <p:embed/>
                    <p:pic>
                      <p:nvPicPr>
                        <p:cNvPr id="520205" name="Object 10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7" y="3288"/>
                          <a:ext cx="2119" cy="68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第二节 20240912-电场和电场强度" id="{31A34FD1-D6CC-4A83-A7CC-ACC52CDA780E}" vid="{4B3E695F-41C6-4F5D-A814-6721AEA0A69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课件</Template>
  <TotalTime>1259</TotalTime>
  <Words>2604</Words>
  <Application>Microsoft Office PowerPoint</Application>
  <PresentationFormat>全屏显示(4:3)</PresentationFormat>
  <Paragraphs>291</Paragraphs>
  <Slides>42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等线</vt:lpstr>
      <vt:lpstr>黑体</vt:lpstr>
      <vt:lpstr>华文中宋</vt:lpstr>
      <vt:lpstr>楷体</vt:lpstr>
      <vt:lpstr>宋体</vt:lpstr>
      <vt:lpstr>微软大标宋</vt:lpstr>
      <vt:lpstr>微软雅黑</vt:lpstr>
      <vt:lpstr>Arial</vt:lpstr>
      <vt:lpstr>Cambria Math</vt:lpstr>
      <vt:lpstr>Franklin Gothic Medium</vt:lpstr>
      <vt:lpstr>Symbol</vt:lpstr>
      <vt:lpstr>Times New Roman</vt:lpstr>
      <vt:lpstr>Wingdings</vt:lpstr>
      <vt:lpstr>Default Design</vt:lpstr>
      <vt:lpstr>Equation</vt:lpstr>
      <vt:lpstr>公式</vt:lpstr>
      <vt:lpstr>BMP 图象</vt:lpstr>
      <vt:lpstr>PowerPoint 演示文稿</vt:lpstr>
      <vt:lpstr>PowerPoint 演示文稿</vt:lpstr>
      <vt:lpstr>§2.2 光的粒子性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§2.3 氢原子光谱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jiabin qiao</dc:creator>
  <cp:lastModifiedBy>jiabin qiao</cp:lastModifiedBy>
  <cp:revision>89</cp:revision>
  <dcterms:created xsi:type="dcterms:W3CDTF">2024-09-10T06:08:35Z</dcterms:created>
  <dcterms:modified xsi:type="dcterms:W3CDTF">2024-12-09T14:29:24Z</dcterms:modified>
</cp:coreProperties>
</file>